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75" r:id="rId3"/>
    <p:sldId id="257" r:id="rId4"/>
    <p:sldId id="258" r:id="rId5"/>
    <p:sldId id="259" r:id="rId6"/>
    <p:sldId id="270" r:id="rId7"/>
    <p:sldId id="271" r:id="rId8"/>
    <p:sldId id="260" r:id="rId9"/>
    <p:sldId id="261" r:id="rId10"/>
    <p:sldId id="262" r:id="rId11"/>
    <p:sldId id="264" r:id="rId12"/>
    <p:sldId id="263" r:id="rId13"/>
    <p:sldId id="265" r:id="rId14"/>
    <p:sldId id="266" r:id="rId15"/>
    <p:sldId id="274" r:id="rId16"/>
    <p:sldId id="277" r:id="rId17"/>
    <p:sldId id="272" r:id="rId18"/>
    <p:sldId id="278" r:id="rId19"/>
    <p:sldId id="268"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84"/>
    <p:restoredTop sz="73407"/>
  </p:normalViewPr>
  <p:slideViewPr>
    <p:cSldViewPr snapToGrid="0">
      <p:cViewPr>
        <p:scale>
          <a:sx n="95" d="100"/>
          <a:sy n="95" d="100"/>
        </p:scale>
        <p:origin x="880" y="152"/>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B31ACA-0A6F-4254-A403-0FCAA8DBC235}"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3CAD2A08-10D3-475B-9D02-6D07169554FF}">
      <dgm:prSet/>
      <dgm:spPr/>
      <dgm:t>
        <a:bodyPr/>
        <a:lstStyle/>
        <a:p>
          <a:r>
            <a:rPr lang="en-US" dirty="0"/>
            <a:t>6 Bar</a:t>
          </a:r>
        </a:p>
      </dgm:t>
    </dgm:pt>
    <dgm:pt modelId="{906A7BC6-3ADC-4488-AD17-350E18C9276C}" type="parTrans" cxnId="{38D5770D-2381-46A9-B5E0-9AE7CF9C877A}">
      <dgm:prSet/>
      <dgm:spPr/>
      <dgm:t>
        <a:bodyPr/>
        <a:lstStyle/>
        <a:p>
          <a:endParaRPr lang="en-US"/>
        </a:p>
      </dgm:t>
    </dgm:pt>
    <dgm:pt modelId="{42EFD638-CABD-4998-A5F7-483A2D22E29C}" type="sibTrans" cxnId="{38D5770D-2381-46A9-B5E0-9AE7CF9C877A}">
      <dgm:prSet/>
      <dgm:spPr/>
      <dgm:t>
        <a:bodyPr/>
        <a:lstStyle/>
        <a:p>
          <a:endParaRPr lang="en-US"/>
        </a:p>
      </dgm:t>
    </dgm:pt>
    <dgm:pt modelId="{665614CE-D218-48DD-825D-CC093C2D5682}">
      <dgm:prSet/>
      <dgm:spPr/>
      <dgm:t>
        <a:bodyPr/>
        <a:lstStyle/>
        <a:p>
          <a:r>
            <a:rPr lang="en-US" dirty="0"/>
            <a:t>provide complete access to plants</a:t>
          </a:r>
        </a:p>
      </dgm:t>
    </dgm:pt>
    <dgm:pt modelId="{D9908BF4-E366-48F9-A1EB-CFEB52BD7A9E}" type="parTrans" cxnId="{2BAACB71-5475-4A2A-A883-8F70B9E962D1}">
      <dgm:prSet/>
      <dgm:spPr/>
      <dgm:t>
        <a:bodyPr/>
        <a:lstStyle/>
        <a:p>
          <a:endParaRPr lang="en-US"/>
        </a:p>
      </dgm:t>
    </dgm:pt>
    <dgm:pt modelId="{2373E26B-549D-4BDB-91C2-0CD38B250522}" type="sibTrans" cxnId="{2BAACB71-5475-4A2A-A883-8F70B9E962D1}">
      <dgm:prSet/>
      <dgm:spPr/>
      <dgm:t>
        <a:bodyPr/>
        <a:lstStyle/>
        <a:p>
          <a:endParaRPr lang="en-US"/>
        </a:p>
      </dgm:t>
    </dgm:pt>
    <dgm:pt modelId="{47D743B5-36C3-48CB-BB24-81AC7512C88F}">
      <dgm:prSet/>
      <dgm:spPr/>
      <dgm:t>
        <a:bodyPr/>
        <a:lstStyle/>
        <a:p>
          <a:r>
            <a:rPr lang="en-US"/>
            <a:t>improve function over other desktop greenhouses</a:t>
          </a:r>
        </a:p>
      </dgm:t>
    </dgm:pt>
    <dgm:pt modelId="{7ED1A704-1387-476B-BA2B-FA2C6A6F9C60}" type="parTrans" cxnId="{FFFD7AC8-7C33-457D-9E70-6A7BA25C607D}">
      <dgm:prSet/>
      <dgm:spPr/>
      <dgm:t>
        <a:bodyPr/>
        <a:lstStyle/>
        <a:p>
          <a:endParaRPr lang="en-US"/>
        </a:p>
      </dgm:t>
    </dgm:pt>
    <dgm:pt modelId="{ABE52AA2-26B5-42FF-8277-F04CE9C8F5C6}" type="sibTrans" cxnId="{FFFD7AC8-7C33-457D-9E70-6A7BA25C607D}">
      <dgm:prSet/>
      <dgm:spPr/>
      <dgm:t>
        <a:bodyPr/>
        <a:lstStyle/>
        <a:p>
          <a:endParaRPr lang="en-US"/>
        </a:p>
      </dgm:t>
    </dgm:pt>
    <dgm:pt modelId="{9BFDED6D-B3F0-D54C-A44E-C80F9DD91357}" type="pres">
      <dgm:prSet presAssocID="{7CB31ACA-0A6F-4254-A403-0FCAA8DBC235}" presName="Name0" presStyleCnt="0">
        <dgm:presLayoutVars>
          <dgm:dir/>
          <dgm:animLvl val="lvl"/>
          <dgm:resizeHandles val="exact"/>
        </dgm:presLayoutVars>
      </dgm:prSet>
      <dgm:spPr/>
    </dgm:pt>
    <dgm:pt modelId="{07DEC030-914A-2147-8034-04AF34F33DD2}" type="pres">
      <dgm:prSet presAssocID="{3CAD2A08-10D3-475B-9D02-6D07169554FF}" presName="linNode" presStyleCnt="0"/>
      <dgm:spPr/>
    </dgm:pt>
    <dgm:pt modelId="{900484B2-3A09-3D47-8425-85EFABA828FA}" type="pres">
      <dgm:prSet presAssocID="{3CAD2A08-10D3-475B-9D02-6D07169554FF}" presName="parentText" presStyleLbl="node1" presStyleIdx="0" presStyleCnt="1" custScaleX="127704">
        <dgm:presLayoutVars>
          <dgm:chMax val="1"/>
          <dgm:bulletEnabled val="1"/>
        </dgm:presLayoutVars>
      </dgm:prSet>
      <dgm:spPr/>
    </dgm:pt>
    <dgm:pt modelId="{5B153BCE-28E3-4243-A636-27D016F4911B}" type="pres">
      <dgm:prSet presAssocID="{3CAD2A08-10D3-475B-9D02-6D07169554FF}" presName="descendantText" presStyleLbl="alignAccFollowNode1" presStyleIdx="0" presStyleCnt="1">
        <dgm:presLayoutVars>
          <dgm:bulletEnabled val="1"/>
        </dgm:presLayoutVars>
      </dgm:prSet>
      <dgm:spPr/>
    </dgm:pt>
  </dgm:ptLst>
  <dgm:cxnLst>
    <dgm:cxn modelId="{9473240C-895D-1548-9509-7FAB12F2E0DC}" type="presOf" srcId="{47D743B5-36C3-48CB-BB24-81AC7512C88F}" destId="{5B153BCE-28E3-4243-A636-27D016F4911B}" srcOrd="0" destOrd="1" presId="urn:microsoft.com/office/officeart/2005/8/layout/vList5"/>
    <dgm:cxn modelId="{38D5770D-2381-46A9-B5E0-9AE7CF9C877A}" srcId="{7CB31ACA-0A6F-4254-A403-0FCAA8DBC235}" destId="{3CAD2A08-10D3-475B-9D02-6D07169554FF}" srcOrd="0" destOrd="0" parTransId="{906A7BC6-3ADC-4488-AD17-350E18C9276C}" sibTransId="{42EFD638-CABD-4998-A5F7-483A2D22E29C}"/>
    <dgm:cxn modelId="{5E83A513-475B-1843-A11E-78E931A841C4}" type="presOf" srcId="{7CB31ACA-0A6F-4254-A403-0FCAA8DBC235}" destId="{9BFDED6D-B3F0-D54C-A44E-C80F9DD91357}" srcOrd="0" destOrd="0" presId="urn:microsoft.com/office/officeart/2005/8/layout/vList5"/>
    <dgm:cxn modelId="{2BAACB71-5475-4A2A-A883-8F70B9E962D1}" srcId="{3CAD2A08-10D3-475B-9D02-6D07169554FF}" destId="{665614CE-D218-48DD-825D-CC093C2D5682}" srcOrd="0" destOrd="0" parTransId="{D9908BF4-E366-48F9-A1EB-CFEB52BD7A9E}" sibTransId="{2373E26B-549D-4BDB-91C2-0CD38B250522}"/>
    <dgm:cxn modelId="{74156593-20E7-8B43-B676-B94653F181FE}" type="presOf" srcId="{665614CE-D218-48DD-825D-CC093C2D5682}" destId="{5B153BCE-28E3-4243-A636-27D016F4911B}" srcOrd="0" destOrd="0" presId="urn:microsoft.com/office/officeart/2005/8/layout/vList5"/>
    <dgm:cxn modelId="{FFFD7AC8-7C33-457D-9E70-6A7BA25C607D}" srcId="{3CAD2A08-10D3-475B-9D02-6D07169554FF}" destId="{47D743B5-36C3-48CB-BB24-81AC7512C88F}" srcOrd="1" destOrd="0" parTransId="{7ED1A704-1387-476B-BA2B-FA2C6A6F9C60}" sibTransId="{ABE52AA2-26B5-42FF-8277-F04CE9C8F5C6}"/>
    <dgm:cxn modelId="{D87DEFEB-0C03-1E41-AFB2-7CEBBCE9A4F3}" type="presOf" srcId="{3CAD2A08-10D3-475B-9D02-6D07169554FF}" destId="{900484B2-3A09-3D47-8425-85EFABA828FA}" srcOrd="0" destOrd="0" presId="urn:microsoft.com/office/officeart/2005/8/layout/vList5"/>
    <dgm:cxn modelId="{06B8F63B-0328-9747-B6DB-D825DC82D883}" type="presParOf" srcId="{9BFDED6D-B3F0-D54C-A44E-C80F9DD91357}" destId="{07DEC030-914A-2147-8034-04AF34F33DD2}" srcOrd="0" destOrd="0" presId="urn:microsoft.com/office/officeart/2005/8/layout/vList5"/>
    <dgm:cxn modelId="{AD2F95B1-6D53-1B4E-941D-9902293DECBE}" type="presParOf" srcId="{07DEC030-914A-2147-8034-04AF34F33DD2}" destId="{900484B2-3A09-3D47-8425-85EFABA828FA}" srcOrd="0" destOrd="0" presId="urn:microsoft.com/office/officeart/2005/8/layout/vList5"/>
    <dgm:cxn modelId="{C7091999-B193-4541-A027-DEB2B3EF657F}" type="presParOf" srcId="{07DEC030-914A-2147-8034-04AF34F33DD2}" destId="{5B153BCE-28E3-4243-A636-27D016F4911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45469-B2FE-4825-87DE-5BBCF697411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A26DBF8-9781-41F8-8B81-B29D1ABACAF6}">
      <dgm:prSet/>
      <dgm:spPr/>
      <dgm:t>
        <a:bodyPr/>
        <a:lstStyle/>
        <a:p>
          <a:r>
            <a:rPr lang="en-US"/>
            <a:t>Chosen chain to explore: Watt I</a:t>
          </a:r>
        </a:p>
      </dgm:t>
    </dgm:pt>
    <dgm:pt modelId="{AD5573B1-3DFE-44AE-9C0F-D785DA2E3EDF}" type="parTrans" cxnId="{A520A6EF-D611-43C1-948C-09189D1D5B02}">
      <dgm:prSet/>
      <dgm:spPr/>
      <dgm:t>
        <a:bodyPr/>
        <a:lstStyle/>
        <a:p>
          <a:endParaRPr lang="en-US"/>
        </a:p>
      </dgm:t>
    </dgm:pt>
    <dgm:pt modelId="{C32FF9E5-C64C-479A-9C08-32C8BB7B6DE3}" type="sibTrans" cxnId="{A520A6EF-D611-43C1-948C-09189D1D5B02}">
      <dgm:prSet/>
      <dgm:spPr/>
      <dgm:t>
        <a:bodyPr/>
        <a:lstStyle/>
        <a:p>
          <a:endParaRPr lang="en-US"/>
        </a:p>
      </dgm:t>
    </dgm:pt>
    <dgm:pt modelId="{FF9CB088-E6A0-43FE-A017-A64B172F735A}">
      <dgm:prSet/>
      <dgm:spPr/>
      <dgm:t>
        <a:bodyPr/>
        <a:lstStyle/>
        <a:p>
          <a:r>
            <a:rPr lang="en-US"/>
            <a:t>Next steps: Develop MatLab program to explore solutions using ground pivot specification.</a:t>
          </a:r>
        </a:p>
      </dgm:t>
    </dgm:pt>
    <dgm:pt modelId="{C512D5C7-827B-463B-B41F-E94FA6FE555F}" type="parTrans" cxnId="{13CA7B6D-4241-4A44-ACB8-4A813F90FB6D}">
      <dgm:prSet/>
      <dgm:spPr/>
      <dgm:t>
        <a:bodyPr/>
        <a:lstStyle/>
        <a:p>
          <a:endParaRPr lang="en-US"/>
        </a:p>
      </dgm:t>
    </dgm:pt>
    <dgm:pt modelId="{A1AE92FB-E52D-4DDC-B582-1EC67F62691C}" type="sibTrans" cxnId="{13CA7B6D-4241-4A44-ACB8-4A813F90FB6D}">
      <dgm:prSet/>
      <dgm:spPr/>
      <dgm:t>
        <a:bodyPr/>
        <a:lstStyle/>
        <a:p>
          <a:endParaRPr lang="en-US"/>
        </a:p>
      </dgm:t>
    </dgm:pt>
    <dgm:pt modelId="{A47D086A-AFC2-5142-855A-77508FBAC0A8}" type="pres">
      <dgm:prSet presAssocID="{02C45469-B2FE-4825-87DE-5BBCF6974111}" presName="outerComposite" presStyleCnt="0">
        <dgm:presLayoutVars>
          <dgm:chMax val="5"/>
          <dgm:dir/>
          <dgm:resizeHandles val="exact"/>
        </dgm:presLayoutVars>
      </dgm:prSet>
      <dgm:spPr/>
    </dgm:pt>
    <dgm:pt modelId="{106870D9-EF71-B54B-B92E-59C09094F77F}" type="pres">
      <dgm:prSet presAssocID="{02C45469-B2FE-4825-87DE-5BBCF6974111}" presName="dummyMaxCanvas" presStyleCnt="0">
        <dgm:presLayoutVars/>
      </dgm:prSet>
      <dgm:spPr/>
    </dgm:pt>
    <dgm:pt modelId="{9ECCF11D-9030-E849-9961-A976FD30EDB5}" type="pres">
      <dgm:prSet presAssocID="{02C45469-B2FE-4825-87DE-5BBCF6974111}" presName="TwoNodes_1" presStyleLbl="node1" presStyleIdx="0" presStyleCnt="2">
        <dgm:presLayoutVars>
          <dgm:bulletEnabled val="1"/>
        </dgm:presLayoutVars>
      </dgm:prSet>
      <dgm:spPr/>
    </dgm:pt>
    <dgm:pt modelId="{277D575A-26DA-334E-822B-948CD9DEE24F}" type="pres">
      <dgm:prSet presAssocID="{02C45469-B2FE-4825-87DE-5BBCF6974111}" presName="TwoNodes_2" presStyleLbl="node1" presStyleIdx="1" presStyleCnt="2">
        <dgm:presLayoutVars>
          <dgm:bulletEnabled val="1"/>
        </dgm:presLayoutVars>
      </dgm:prSet>
      <dgm:spPr/>
    </dgm:pt>
    <dgm:pt modelId="{2C5B595A-F6FD-8A43-87C5-F9339A67EF27}" type="pres">
      <dgm:prSet presAssocID="{02C45469-B2FE-4825-87DE-5BBCF6974111}" presName="TwoConn_1-2" presStyleLbl="fgAccFollowNode1" presStyleIdx="0" presStyleCnt="1">
        <dgm:presLayoutVars>
          <dgm:bulletEnabled val="1"/>
        </dgm:presLayoutVars>
      </dgm:prSet>
      <dgm:spPr/>
    </dgm:pt>
    <dgm:pt modelId="{FFE0D18B-18C6-2946-B9F0-A4ADF814DC09}" type="pres">
      <dgm:prSet presAssocID="{02C45469-B2FE-4825-87DE-5BBCF6974111}" presName="TwoNodes_1_text" presStyleLbl="node1" presStyleIdx="1" presStyleCnt="2">
        <dgm:presLayoutVars>
          <dgm:bulletEnabled val="1"/>
        </dgm:presLayoutVars>
      </dgm:prSet>
      <dgm:spPr/>
    </dgm:pt>
    <dgm:pt modelId="{F6C68D10-74FC-064B-8C43-D3021406F6A1}" type="pres">
      <dgm:prSet presAssocID="{02C45469-B2FE-4825-87DE-5BBCF6974111}" presName="TwoNodes_2_text" presStyleLbl="node1" presStyleIdx="1" presStyleCnt="2">
        <dgm:presLayoutVars>
          <dgm:bulletEnabled val="1"/>
        </dgm:presLayoutVars>
      </dgm:prSet>
      <dgm:spPr/>
    </dgm:pt>
  </dgm:ptLst>
  <dgm:cxnLst>
    <dgm:cxn modelId="{A0A23807-6F97-1B40-BDDE-A782F1BF8C8C}" type="presOf" srcId="{FF9CB088-E6A0-43FE-A017-A64B172F735A}" destId="{277D575A-26DA-334E-822B-948CD9DEE24F}" srcOrd="0" destOrd="0" presId="urn:microsoft.com/office/officeart/2005/8/layout/vProcess5"/>
    <dgm:cxn modelId="{C2DB7B0F-6511-6145-B241-05C5BAF29452}" type="presOf" srcId="{02C45469-B2FE-4825-87DE-5BBCF6974111}" destId="{A47D086A-AFC2-5142-855A-77508FBAC0A8}" srcOrd="0" destOrd="0" presId="urn:microsoft.com/office/officeart/2005/8/layout/vProcess5"/>
    <dgm:cxn modelId="{8B7B8C16-1AD2-BE4E-8BA7-40850A4DA497}" type="presOf" srcId="{C32FF9E5-C64C-479A-9C08-32C8BB7B6DE3}" destId="{2C5B595A-F6FD-8A43-87C5-F9339A67EF27}" srcOrd="0" destOrd="0" presId="urn:microsoft.com/office/officeart/2005/8/layout/vProcess5"/>
    <dgm:cxn modelId="{4DA5EE47-B9D1-F045-A6CF-FBC0E34AF91C}" type="presOf" srcId="{5A26DBF8-9781-41F8-8B81-B29D1ABACAF6}" destId="{9ECCF11D-9030-E849-9961-A976FD30EDB5}" srcOrd="0" destOrd="0" presId="urn:microsoft.com/office/officeart/2005/8/layout/vProcess5"/>
    <dgm:cxn modelId="{556E9A69-4067-2543-840C-C716D5A95572}" type="presOf" srcId="{FF9CB088-E6A0-43FE-A017-A64B172F735A}" destId="{F6C68D10-74FC-064B-8C43-D3021406F6A1}" srcOrd="1" destOrd="0" presId="urn:microsoft.com/office/officeart/2005/8/layout/vProcess5"/>
    <dgm:cxn modelId="{13CA7B6D-4241-4A44-ACB8-4A813F90FB6D}" srcId="{02C45469-B2FE-4825-87DE-5BBCF6974111}" destId="{FF9CB088-E6A0-43FE-A017-A64B172F735A}" srcOrd="1" destOrd="0" parTransId="{C512D5C7-827B-463B-B41F-E94FA6FE555F}" sibTransId="{A1AE92FB-E52D-4DDC-B582-1EC67F62691C}"/>
    <dgm:cxn modelId="{A520A6EF-D611-43C1-948C-09189D1D5B02}" srcId="{02C45469-B2FE-4825-87DE-5BBCF6974111}" destId="{5A26DBF8-9781-41F8-8B81-B29D1ABACAF6}" srcOrd="0" destOrd="0" parTransId="{AD5573B1-3DFE-44AE-9C0F-D785DA2E3EDF}" sibTransId="{C32FF9E5-C64C-479A-9C08-32C8BB7B6DE3}"/>
    <dgm:cxn modelId="{5FCAACF5-98B5-6041-9B9B-B157A1B40FA6}" type="presOf" srcId="{5A26DBF8-9781-41F8-8B81-B29D1ABACAF6}" destId="{FFE0D18B-18C6-2946-B9F0-A4ADF814DC09}" srcOrd="1" destOrd="0" presId="urn:microsoft.com/office/officeart/2005/8/layout/vProcess5"/>
    <dgm:cxn modelId="{EAF2AD16-998B-C94E-8BD3-79798CEC766F}" type="presParOf" srcId="{A47D086A-AFC2-5142-855A-77508FBAC0A8}" destId="{106870D9-EF71-B54B-B92E-59C09094F77F}" srcOrd="0" destOrd="0" presId="urn:microsoft.com/office/officeart/2005/8/layout/vProcess5"/>
    <dgm:cxn modelId="{E94D5C4D-BF1B-804D-9B46-2BB265994DF5}" type="presParOf" srcId="{A47D086A-AFC2-5142-855A-77508FBAC0A8}" destId="{9ECCF11D-9030-E849-9961-A976FD30EDB5}" srcOrd="1" destOrd="0" presId="urn:microsoft.com/office/officeart/2005/8/layout/vProcess5"/>
    <dgm:cxn modelId="{464D8DD4-E80A-1A46-9BBA-2B38BE18C081}" type="presParOf" srcId="{A47D086A-AFC2-5142-855A-77508FBAC0A8}" destId="{277D575A-26DA-334E-822B-948CD9DEE24F}" srcOrd="2" destOrd="0" presId="urn:microsoft.com/office/officeart/2005/8/layout/vProcess5"/>
    <dgm:cxn modelId="{74D9080A-6A68-E146-91F4-40108F188F6C}" type="presParOf" srcId="{A47D086A-AFC2-5142-855A-77508FBAC0A8}" destId="{2C5B595A-F6FD-8A43-87C5-F9339A67EF27}" srcOrd="3" destOrd="0" presId="urn:microsoft.com/office/officeart/2005/8/layout/vProcess5"/>
    <dgm:cxn modelId="{B18B195B-51E6-9A43-BF35-447D05B15215}" type="presParOf" srcId="{A47D086A-AFC2-5142-855A-77508FBAC0A8}" destId="{FFE0D18B-18C6-2946-B9F0-A4ADF814DC09}" srcOrd="4" destOrd="0" presId="urn:microsoft.com/office/officeart/2005/8/layout/vProcess5"/>
    <dgm:cxn modelId="{FBC4EB62-44E7-474F-90E5-41E2981DCC55}" type="presParOf" srcId="{A47D086A-AFC2-5142-855A-77508FBAC0A8}" destId="{F6C68D10-74FC-064B-8C43-D3021406F6A1}"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53BCE-28E3-4243-A636-27D016F4911B}">
      <dsp:nvSpPr>
        <dsp:cNvPr id="0" name=""/>
        <dsp:cNvSpPr/>
      </dsp:nvSpPr>
      <dsp:spPr>
        <a:xfrm rot="5400000">
          <a:off x="2983624" y="376926"/>
          <a:ext cx="3814157" cy="4013844"/>
        </a:xfrm>
        <a:prstGeom prst="round2Same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US" sz="3400" kern="1200" dirty="0"/>
            <a:t>provide complete access to plants</a:t>
          </a:r>
        </a:p>
        <a:p>
          <a:pPr marL="285750" lvl="1" indent="-285750" algn="l" defTabSz="1511300">
            <a:lnSpc>
              <a:spcPct val="90000"/>
            </a:lnSpc>
            <a:spcBef>
              <a:spcPct val="0"/>
            </a:spcBef>
            <a:spcAft>
              <a:spcPct val="15000"/>
            </a:spcAft>
            <a:buChar char="•"/>
          </a:pPr>
          <a:r>
            <a:rPr lang="en-US" sz="3400" kern="1200"/>
            <a:t>improve function over other desktop greenhouses</a:t>
          </a:r>
        </a:p>
      </dsp:txBody>
      <dsp:txXfrm rot="-5400000">
        <a:off x="2883781" y="662961"/>
        <a:ext cx="3827652" cy="3441773"/>
      </dsp:txXfrm>
    </dsp:sp>
    <dsp:sp modelId="{900484B2-3A09-3D47-8425-85EFABA828FA}">
      <dsp:nvSpPr>
        <dsp:cNvPr id="0" name=""/>
        <dsp:cNvSpPr/>
      </dsp:nvSpPr>
      <dsp:spPr>
        <a:xfrm>
          <a:off x="496" y="0"/>
          <a:ext cx="2883284" cy="4767697"/>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6 Bar</a:t>
          </a:r>
        </a:p>
      </dsp:txBody>
      <dsp:txXfrm>
        <a:off x="141246" y="140750"/>
        <a:ext cx="2601784" cy="4486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F11D-9030-E849-9961-A976FD30EDB5}">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Chosen chain to explore: Watt I</a:t>
          </a:r>
        </a:p>
      </dsp:txBody>
      <dsp:txXfrm>
        <a:off x="53952" y="53952"/>
        <a:ext cx="6271493" cy="1734162"/>
      </dsp:txXfrm>
    </dsp:sp>
    <dsp:sp modelId="{277D575A-26DA-334E-822B-948CD9DEE24F}">
      <dsp:nvSpPr>
        <dsp:cNvPr id="0" name=""/>
        <dsp:cNvSpPr/>
      </dsp:nvSpPr>
      <dsp:spPr>
        <a:xfrm>
          <a:off x="1442719" y="2251415"/>
          <a:ext cx="8175413" cy="18420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Next steps: Develop MatLab program to explore solutions using ground pivot specification.</a:t>
          </a:r>
        </a:p>
      </dsp:txBody>
      <dsp:txXfrm>
        <a:off x="1496671" y="2305367"/>
        <a:ext cx="5427445" cy="1734162"/>
      </dsp:txXfrm>
    </dsp:sp>
    <dsp:sp modelId="{2C5B595A-F6FD-8A43-87C5-F9339A67EF27}">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2417D-62F5-434F-BF68-EBED4792B57F}" type="datetimeFigureOut">
              <a:rPr lang="en-US" smtClean="0"/>
              <a:t>10/22/25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F1196-481B-C347-B8F3-701BDB361E4E}" type="slidenum">
              <a:rPr lang="en-US" smtClean="0"/>
              <a:t>‹#›</a:t>
            </a:fld>
            <a:endParaRPr lang="en-US"/>
          </a:p>
        </p:txBody>
      </p:sp>
    </p:spTree>
    <p:extLst>
      <p:ext uri="{BB962C8B-B14F-4D97-AF65-F5344CB8AC3E}">
        <p14:creationId xmlns:p14="http://schemas.microsoft.com/office/powerpoint/2010/main" val="90726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Morning everyone. Today I'm presenting </a:t>
            </a:r>
            <a:r>
              <a:rPr lang="en-US" sz="1200" b="1" kern="1200" dirty="0">
                <a:solidFill>
                  <a:schemeClr val="tx1"/>
                </a:solidFill>
                <a:effectLst/>
                <a:latin typeface="+mn-lt"/>
                <a:ea typeface="+mn-ea"/>
                <a:cs typeface="+mn-cs"/>
              </a:rPr>
              <a:t>on our progress towards </a:t>
            </a:r>
            <a:r>
              <a:rPr lang="en-US" sz="1200" kern="1200" dirty="0">
                <a:solidFill>
                  <a:schemeClr val="tx1"/>
                </a:solidFill>
                <a:effectLst/>
                <a:latin typeface="+mn-lt"/>
                <a:ea typeface="+mn-ea"/>
                <a:cs typeface="+mn-cs"/>
              </a:rPr>
              <a:t>a mechanism for desktop greenhouses. </a:t>
            </a:r>
          </a:p>
        </p:txBody>
      </p:sp>
      <p:sp>
        <p:nvSpPr>
          <p:cNvPr id="4" name="Slide Number Placeholder 3"/>
          <p:cNvSpPr>
            <a:spLocks noGrp="1"/>
          </p:cNvSpPr>
          <p:nvPr>
            <p:ph type="sldNum" sz="quarter" idx="5"/>
          </p:nvPr>
        </p:nvSpPr>
        <p:spPr/>
        <p:txBody>
          <a:bodyPr/>
          <a:lstStyle/>
          <a:p>
            <a:fld id="{226F1196-481B-C347-B8F3-701BDB361E4E}" type="slidenum">
              <a:rPr lang="en-US" smtClean="0"/>
              <a:t>1</a:t>
            </a:fld>
            <a:endParaRPr lang="en-US"/>
          </a:p>
        </p:txBody>
      </p:sp>
    </p:spTree>
    <p:extLst>
      <p:ext uri="{BB962C8B-B14F-4D97-AF65-F5344CB8AC3E}">
        <p14:creationId xmlns:p14="http://schemas.microsoft.com/office/powerpoint/2010/main" val="258177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detail list of our project specifications. The ones most important to today are:</a:t>
            </a:r>
          </a:p>
          <a:p>
            <a:pPr marL="171450" indent="-171450">
              <a:buFontTx/>
              <a:buChar char="-"/>
            </a:pPr>
            <a:r>
              <a:rPr lang="en-US" dirty="0"/>
              <a:t>enable access to plants from both top and front faces simultaneously</a:t>
            </a:r>
          </a:p>
          <a:p>
            <a:pPr marL="171450" indent="-171450">
              <a:buFontTx/>
              <a:buChar char="-"/>
            </a:pPr>
            <a:r>
              <a:rPr lang="en-US" dirty="0"/>
              <a:t>The opening above the enclosure must be 90% of the depth of the enclosure</a:t>
            </a:r>
          </a:p>
          <a:p>
            <a:pPr marL="171450" indent="-171450">
              <a:buFontTx/>
              <a:buChar char="-"/>
            </a:pPr>
            <a:r>
              <a:rPr lang="en-US" dirty="0"/>
              <a:t>The mechanism must not extend beyond the greenhouse silhouette when closed</a:t>
            </a:r>
          </a:p>
          <a:p>
            <a:pPr marL="171450" indent="-171450">
              <a:buFontTx/>
              <a:buChar char="-"/>
            </a:pPr>
            <a:r>
              <a:rPr lang="en-US" dirty="0"/>
              <a:t>must be compatible with placement against a wall</a:t>
            </a:r>
          </a:p>
          <a:p>
            <a:pPr marL="171450" indent="-171450">
              <a:buFontTx/>
              <a:buChar char="-"/>
            </a:pPr>
            <a:r>
              <a:rPr lang="en-US" dirty="0"/>
              <a:t>and minimize the interference with internal plant growth space</a:t>
            </a:r>
          </a:p>
        </p:txBody>
      </p:sp>
      <p:sp>
        <p:nvSpPr>
          <p:cNvPr id="4" name="Slide Number Placeholder 3"/>
          <p:cNvSpPr>
            <a:spLocks noGrp="1"/>
          </p:cNvSpPr>
          <p:nvPr>
            <p:ph type="sldNum" sz="quarter" idx="5"/>
          </p:nvPr>
        </p:nvSpPr>
        <p:spPr/>
        <p:txBody>
          <a:bodyPr/>
          <a:lstStyle/>
          <a:p>
            <a:fld id="{226F1196-481B-C347-B8F3-701BDB361E4E}" type="slidenum">
              <a:rPr lang="en-US" smtClean="0"/>
              <a:t>10</a:t>
            </a:fld>
            <a:endParaRPr lang="en-US"/>
          </a:p>
        </p:txBody>
      </p:sp>
    </p:spTree>
    <p:extLst>
      <p:ext uri="{BB962C8B-B14F-4D97-AF65-F5344CB8AC3E}">
        <p14:creationId xmlns:p14="http://schemas.microsoft.com/office/powerpoint/2010/main" val="36888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mechanism, we chose to work with the motion generation task, as we believe, controlling the position of the coupler point along the front face, will drive the best control outcomes. This figure shows the regions where a coupler point can and cannot travel through to satisfy our primary design criteria, assuming the coupler point is placed at the bottom of the front face.</a:t>
            </a:r>
          </a:p>
        </p:txBody>
      </p:sp>
      <p:sp>
        <p:nvSpPr>
          <p:cNvPr id="4" name="Slide Number Placeholder 3"/>
          <p:cNvSpPr>
            <a:spLocks noGrp="1"/>
          </p:cNvSpPr>
          <p:nvPr>
            <p:ph type="sldNum" sz="quarter" idx="5"/>
          </p:nvPr>
        </p:nvSpPr>
        <p:spPr/>
        <p:txBody>
          <a:bodyPr/>
          <a:lstStyle/>
          <a:p>
            <a:fld id="{226F1196-481B-C347-B8F3-701BDB361E4E}" type="slidenum">
              <a:rPr lang="en-US" smtClean="0"/>
              <a:t>11</a:t>
            </a:fld>
            <a:endParaRPr lang="en-US"/>
          </a:p>
        </p:txBody>
      </p:sp>
    </p:spTree>
    <p:extLst>
      <p:ext uri="{BB962C8B-B14F-4D97-AF65-F5344CB8AC3E}">
        <p14:creationId xmlns:p14="http://schemas.microsoft.com/office/powerpoint/2010/main" val="365420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started by quickly evaluating the </a:t>
            </a:r>
            <a:r>
              <a:rPr lang="en-US" sz="1200" kern="1200" dirty="0" err="1">
                <a:solidFill>
                  <a:schemeClr val="tx1"/>
                </a:solidFill>
                <a:effectLst/>
                <a:latin typeface="+mn-lt"/>
                <a:ea typeface="+mn-ea"/>
                <a:cs typeface="+mn-cs"/>
              </a:rPr>
              <a:t>Grashof</a:t>
            </a:r>
            <a:r>
              <a:rPr lang="en-US" sz="1200" kern="1200" dirty="0">
                <a:solidFill>
                  <a:schemeClr val="tx1"/>
                </a:solidFill>
                <a:effectLst/>
                <a:latin typeface="+mn-lt"/>
                <a:ea typeface="+mn-ea"/>
                <a:cs typeface="+mn-cs"/>
              </a:rPr>
              <a:t> 4 bar options and discovered there were no solutions with the complex motion paths and ground pivots within the silhouette. </a:t>
            </a:r>
          </a:p>
        </p:txBody>
      </p:sp>
      <p:sp>
        <p:nvSpPr>
          <p:cNvPr id="4" name="Slide Number Placeholder 3"/>
          <p:cNvSpPr>
            <a:spLocks noGrp="1"/>
          </p:cNvSpPr>
          <p:nvPr>
            <p:ph type="sldNum" sz="quarter" idx="5"/>
          </p:nvPr>
        </p:nvSpPr>
        <p:spPr/>
        <p:txBody>
          <a:bodyPr/>
          <a:lstStyle/>
          <a:p>
            <a:fld id="{226F1196-481B-C347-B8F3-701BDB361E4E}" type="slidenum">
              <a:rPr lang="en-US" smtClean="0"/>
              <a:t>12</a:t>
            </a:fld>
            <a:endParaRPr lang="en-US"/>
          </a:p>
        </p:txBody>
      </p:sp>
    </p:spTree>
    <p:extLst>
      <p:ext uri="{BB962C8B-B14F-4D97-AF65-F5344CB8AC3E}">
        <p14:creationId xmlns:p14="http://schemas.microsoft.com/office/powerpoint/2010/main" val="226912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moved to six bars, starting with our single degree freedom. One degree of freedom means only the Stevenson and Watt chains meet the criteria. </a:t>
            </a:r>
          </a:p>
        </p:txBody>
      </p:sp>
      <p:sp>
        <p:nvSpPr>
          <p:cNvPr id="4" name="Slide Number Placeholder 3"/>
          <p:cNvSpPr>
            <a:spLocks noGrp="1"/>
          </p:cNvSpPr>
          <p:nvPr>
            <p:ph type="sldNum" sz="quarter" idx="5"/>
          </p:nvPr>
        </p:nvSpPr>
        <p:spPr/>
        <p:txBody>
          <a:bodyPr/>
          <a:lstStyle/>
          <a:p>
            <a:fld id="{226F1196-481B-C347-B8F3-701BDB361E4E}" type="slidenum">
              <a:rPr lang="en-US" smtClean="0"/>
              <a:t>13</a:t>
            </a:fld>
            <a:endParaRPr lang="en-US"/>
          </a:p>
        </p:txBody>
      </p:sp>
    </p:spTree>
    <p:extLst>
      <p:ext uri="{BB962C8B-B14F-4D97-AF65-F5344CB8AC3E}">
        <p14:creationId xmlns:p14="http://schemas.microsoft.com/office/powerpoint/2010/main" val="191181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moved to six bars, starting with our single degree freedom. One degree of freedom means only the Stevenson and Watt chains meet the criteria. </a:t>
            </a:r>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14</a:t>
            </a:fld>
            <a:endParaRPr lang="en-US"/>
          </a:p>
        </p:txBody>
      </p:sp>
    </p:spTree>
    <p:extLst>
      <p:ext uri="{BB962C8B-B14F-4D97-AF65-F5344CB8AC3E}">
        <p14:creationId xmlns:p14="http://schemas.microsoft.com/office/powerpoint/2010/main" val="2382155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B74B-2043-D1B9-12F8-57725BE8C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A41C0-FF71-BD4E-9970-03F2F6D90A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4AC46-6E56-AD44-5ED5-654A6E18767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evaluated the topological variations individually, and what we observed was the primary differentiator being ground pivot accessibility.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Watt 2 and Stevenson 3 require three ground pivots, which cannot be practically accommodated at such a small scale.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Stevenson 1  and 2 features only 2 ground pivots, but with a disconnected ternary links, longer link lengths will be needed.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those reasons we settled on the Watt 1 which is promising for a large, complex movements provided by a compact mechanism. </a:t>
            </a:r>
          </a:p>
        </p:txBody>
      </p:sp>
      <p:sp>
        <p:nvSpPr>
          <p:cNvPr id="4" name="Slide Number Placeholder 3">
            <a:extLst>
              <a:ext uri="{FF2B5EF4-FFF2-40B4-BE49-F238E27FC236}">
                <a16:creationId xmlns:a16="http://schemas.microsoft.com/office/drawing/2014/main" id="{64DCA76A-DC8F-36F9-82CD-33E14F1B88E6}"/>
              </a:ext>
            </a:extLst>
          </p:cNvPr>
          <p:cNvSpPr>
            <a:spLocks noGrp="1"/>
          </p:cNvSpPr>
          <p:nvPr>
            <p:ph type="sldNum" sz="quarter" idx="5"/>
          </p:nvPr>
        </p:nvSpPr>
        <p:spPr/>
        <p:txBody>
          <a:bodyPr/>
          <a:lstStyle/>
          <a:p>
            <a:fld id="{226F1196-481B-C347-B8F3-701BDB361E4E}" type="slidenum">
              <a:rPr lang="en-US" smtClean="0"/>
              <a:t>15</a:t>
            </a:fld>
            <a:endParaRPr lang="en-US"/>
          </a:p>
        </p:txBody>
      </p:sp>
    </p:spTree>
    <p:extLst>
      <p:ext uri="{BB962C8B-B14F-4D97-AF65-F5344CB8AC3E}">
        <p14:creationId xmlns:p14="http://schemas.microsoft.com/office/powerpoint/2010/main" val="252712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CA139-356D-D263-1A0C-9A36072C2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00302-3AF8-4B8D-7C21-6C84482FE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9050-2C0E-2453-A6CF-6E8978F4102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evaluated the topological variations individually, and what we observed was the primary differentiator being ground pivot accessibility.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Watt 2 and Stevenson 3 require three ground pivots, which cannot be practically accommodated at such a small scale.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Stevenson 1  and 2 features only 2 ground pivots, but with a disconnected ternary links, longer link lengths will be needed.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those reasons we settled on the Watt 1 which is promising for a large, complex movements provided by a compact mechanism. </a:t>
            </a:r>
          </a:p>
        </p:txBody>
      </p:sp>
      <p:sp>
        <p:nvSpPr>
          <p:cNvPr id="4" name="Slide Number Placeholder 3">
            <a:extLst>
              <a:ext uri="{FF2B5EF4-FFF2-40B4-BE49-F238E27FC236}">
                <a16:creationId xmlns:a16="http://schemas.microsoft.com/office/drawing/2014/main" id="{D2280B0E-BE66-346F-6452-E3E35754614F}"/>
              </a:ext>
            </a:extLst>
          </p:cNvPr>
          <p:cNvSpPr>
            <a:spLocks noGrp="1"/>
          </p:cNvSpPr>
          <p:nvPr>
            <p:ph type="sldNum" sz="quarter" idx="5"/>
          </p:nvPr>
        </p:nvSpPr>
        <p:spPr/>
        <p:txBody>
          <a:bodyPr/>
          <a:lstStyle/>
          <a:p>
            <a:fld id="{226F1196-481B-C347-B8F3-701BDB361E4E}" type="slidenum">
              <a:rPr lang="en-US" smtClean="0"/>
              <a:t>16</a:t>
            </a:fld>
            <a:endParaRPr lang="en-US"/>
          </a:p>
        </p:txBody>
      </p:sp>
    </p:spTree>
    <p:extLst>
      <p:ext uri="{BB962C8B-B14F-4D97-AF65-F5344CB8AC3E}">
        <p14:creationId xmlns:p14="http://schemas.microsoft.com/office/powerpoint/2010/main" val="377022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4BC64-0234-5E0E-4B9D-751252017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42532-2C64-C823-E820-EE38F12AC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DB50A-4CA1-2FE5-B18C-5B02BABC9B2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evaluated the topological variations individually, and what we observed was the primary differentiator being ground pivot accessibility.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Watt 2 and Stevenson 3 require three ground pivots, which cannot be practically accommodated at such a small scale.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Stevenson 1  and 2 features only 2 ground pivots, but with a disconnected ternary links, longer link lengths will be needed.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those reasons we settled on the Watt 1 which is promising for a large, complex movements provided by a compact mechanism. </a:t>
            </a:r>
          </a:p>
        </p:txBody>
      </p:sp>
      <p:sp>
        <p:nvSpPr>
          <p:cNvPr id="4" name="Slide Number Placeholder 3">
            <a:extLst>
              <a:ext uri="{FF2B5EF4-FFF2-40B4-BE49-F238E27FC236}">
                <a16:creationId xmlns:a16="http://schemas.microsoft.com/office/drawing/2014/main" id="{2162F303-11B2-EC1C-643B-9E928D3E7368}"/>
              </a:ext>
            </a:extLst>
          </p:cNvPr>
          <p:cNvSpPr>
            <a:spLocks noGrp="1"/>
          </p:cNvSpPr>
          <p:nvPr>
            <p:ph type="sldNum" sz="quarter" idx="5"/>
          </p:nvPr>
        </p:nvSpPr>
        <p:spPr/>
        <p:txBody>
          <a:bodyPr/>
          <a:lstStyle/>
          <a:p>
            <a:fld id="{226F1196-481B-C347-B8F3-701BDB361E4E}" type="slidenum">
              <a:rPr lang="en-US" smtClean="0"/>
              <a:t>17</a:t>
            </a:fld>
            <a:endParaRPr lang="en-US"/>
          </a:p>
        </p:txBody>
      </p:sp>
    </p:spTree>
    <p:extLst>
      <p:ext uri="{BB962C8B-B14F-4D97-AF65-F5344CB8AC3E}">
        <p14:creationId xmlns:p14="http://schemas.microsoft.com/office/powerpoint/2010/main" val="391289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1AE08-0570-A9F8-4589-2E7B53D51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09F1C-4A07-9D83-E20D-8F25434EB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19390-8020-7D3C-72E7-B6B13FA047A7}"/>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evaluated the topological variations individually, and what </a:t>
            </a:r>
            <a:r>
              <a:rPr lang="en-US" sz="1200" b="1" kern="1200" dirty="0">
                <a:solidFill>
                  <a:schemeClr val="tx1"/>
                </a:solidFill>
                <a:effectLst/>
                <a:latin typeface="+mn-lt"/>
                <a:ea typeface="+mn-ea"/>
                <a:cs typeface="+mn-cs"/>
              </a:rPr>
              <a:t>we observed was the primary differentiator being ground pivot accessibility</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Watt 2 and Stevenson 3 require three ground pivots, which </a:t>
            </a:r>
            <a:r>
              <a:rPr lang="en-US" sz="1200" b="1" kern="1200" dirty="0">
                <a:solidFill>
                  <a:schemeClr val="tx1"/>
                </a:solidFill>
                <a:effectLst/>
                <a:latin typeface="+mn-lt"/>
                <a:ea typeface="+mn-ea"/>
                <a:cs typeface="+mn-cs"/>
              </a:rPr>
              <a:t>cannot be practically accommodated</a:t>
            </a:r>
            <a:r>
              <a:rPr lang="en-US" sz="1200" kern="1200" dirty="0">
                <a:solidFill>
                  <a:schemeClr val="tx1"/>
                </a:solidFill>
                <a:effectLst/>
                <a:latin typeface="+mn-lt"/>
                <a:ea typeface="+mn-ea"/>
                <a:cs typeface="+mn-cs"/>
              </a:rPr>
              <a:t> at such a small scale.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Stevenson 1  and 2 features only 2 ground pivots, but with a disconnected ternary links, longer link lengths will be needed.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those reasons we settled on the Watt 1 which is promising for a large, complex movements provided by a compact mechanism. </a:t>
            </a:r>
          </a:p>
        </p:txBody>
      </p:sp>
      <p:sp>
        <p:nvSpPr>
          <p:cNvPr id="4" name="Slide Number Placeholder 3">
            <a:extLst>
              <a:ext uri="{FF2B5EF4-FFF2-40B4-BE49-F238E27FC236}">
                <a16:creationId xmlns:a16="http://schemas.microsoft.com/office/drawing/2014/main" id="{2994FB6A-34E3-5CE3-BEFB-9016393259AF}"/>
              </a:ext>
            </a:extLst>
          </p:cNvPr>
          <p:cNvSpPr>
            <a:spLocks noGrp="1"/>
          </p:cNvSpPr>
          <p:nvPr>
            <p:ph type="sldNum" sz="quarter" idx="5"/>
          </p:nvPr>
        </p:nvSpPr>
        <p:spPr/>
        <p:txBody>
          <a:bodyPr/>
          <a:lstStyle/>
          <a:p>
            <a:fld id="{226F1196-481B-C347-B8F3-701BDB361E4E}" type="slidenum">
              <a:rPr lang="en-US" smtClean="0"/>
              <a:t>18</a:t>
            </a:fld>
            <a:endParaRPr lang="en-US"/>
          </a:p>
        </p:txBody>
      </p:sp>
    </p:spTree>
    <p:extLst>
      <p:ext uri="{BB962C8B-B14F-4D97-AF65-F5344CB8AC3E}">
        <p14:creationId xmlns:p14="http://schemas.microsoft.com/office/powerpoint/2010/main" val="341569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progress has brough us here. We’ve chosen our chain through type synthesis and are beginning to develop a </a:t>
            </a:r>
            <a:r>
              <a:rPr lang="en-US" dirty="0" err="1"/>
              <a:t>Matlab</a:t>
            </a:r>
            <a:r>
              <a:rPr lang="en-US" dirty="0"/>
              <a:t> program to explore solutions using ground pivot specifications. Any questions?</a:t>
            </a:r>
          </a:p>
        </p:txBody>
      </p:sp>
      <p:sp>
        <p:nvSpPr>
          <p:cNvPr id="4" name="Slide Number Placeholder 3"/>
          <p:cNvSpPr>
            <a:spLocks noGrp="1"/>
          </p:cNvSpPr>
          <p:nvPr>
            <p:ph type="sldNum" sz="quarter" idx="5"/>
          </p:nvPr>
        </p:nvSpPr>
        <p:spPr/>
        <p:txBody>
          <a:bodyPr/>
          <a:lstStyle/>
          <a:p>
            <a:fld id="{226F1196-481B-C347-B8F3-701BDB361E4E}" type="slidenum">
              <a:rPr lang="en-US" smtClean="0"/>
              <a:t>19</a:t>
            </a:fld>
            <a:endParaRPr lang="en-US"/>
          </a:p>
        </p:txBody>
      </p:sp>
    </p:spTree>
    <p:extLst>
      <p:ext uri="{BB962C8B-B14F-4D97-AF65-F5344CB8AC3E}">
        <p14:creationId xmlns:p14="http://schemas.microsoft.com/office/powerpoint/2010/main" val="355898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This project addresses the question </a:t>
            </a:r>
            <a:r>
              <a:rPr lang="en-US" sz="1200" kern="1200" dirty="0">
                <a:solidFill>
                  <a:schemeClr val="tx1"/>
                </a:solidFill>
                <a:effectLst/>
                <a:latin typeface="+mn-lt"/>
                <a:ea typeface="+mn-ea"/>
                <a:cs typeface="+mn-cs"/>
              </a:rPr>
              <a:t>of how do we scale down greenhouse technology from large scale operations to the desktop size?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Our solution attempts to use </a:t>
            </a:r>
            <a:r>
              <a:rPr lang="en-US" sz="1200" kern="1200" dirty="0">
                <a:solidFill>
                  <a:schemeClr val="tx1"/>
                </a:solidFill>
                <a:effectLst/>
                <a:latin typeface="+mn-lt"/>
                <a:ea typeface="+mn-ea"/>
                <a:cs typeface="+mn-cs"/>
              </a:rPr>
              <a:t>a 6 bar linkage to provide complete access to plants and improve function over other desktop greenhouse systems.</a:t>
            </a:r>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2</a:t>
            </a:fld>
            <a:endParaRPr lang="en-US"/>
          </a:p>
        </p:txBody>
      </p:sp>
    </p:spTree>
    <p:extLst>
      <p:ext uri="{BB962C8B-B14F-4D97-AF65-F5344CB8AC3E}">
        <p14:creationId xmlns:p14="http://schemas.microsoft.com/office/powerpoint/2010/main" val="1577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Greenhouses work by doing 3 things, controlling temperature, humidity, and allowing light in.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right balance of these 3 parts, create the ideal plant growth environment year-round.</a:t>
            </a:r>
          </a:p>
        </p:txBody>
      </p:sp>
      <p:sp>
        <p:nvSpPr>
          <p:cNvPr id="4" name="Slide Number Placeholder 3"/>
          <p:cNvSpPr>
            <a:spLocks noGrp="1"/>
          </p:cNvSpPr>
          <p:nvPr>
            <p:ph type="sldNum" sz="quarter" idx="5"/>
          </p:nvPr>
        </p:nvSpPr>
        <p:spPr/>
        <p:txBody>
          <a:bodyPr/>
          <a:lstStyle/>
          <a:p>
            <a:fld id="{226F1196-481B-C347-B8F3-701BDB361E4E}" type="slidenum">
              <a:rPr lang="en-US" smtClean="0"/>
              <a:t>3</a:t>
            </a:fld>
            <a:endParaRPr lang="en-US"/>
          </a:p>
        </p:txBody>
      </p:sp>
    </p:spTree>
    <p:extLst>
      <p:ext uri="{BB962C8B-B14F-4D97-AF65-F5344CB8AC3E}">
        <p14:creationId xmlns:p14="http://schemas.microsoft.com/office/powerpoint/2010/main" val="41273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industrial scale, this is accomplished by using large structures, fans, heaters, humidifiers, and a lot of sensors. At the desktop scale, we simply do not have the room nor the budget to integrate these features.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the large spaces, we also are limited on access to the plants.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where our project comes in.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need to design new mechanisms </a:t>
            </a:r>
            <a:r>
              <a:rPr lang="en-US" sz="1200" kern="1200" dirty="0">
                <a:solidFill>
                  <a:schemeClr val="tx1"/>
                </a:solidFill>
                <a:effectLst/>
                <a:latin typeface="+mn-lt"/>
                <a:ea typeface="+mn-ea"/>
                <a:cs typeface="+mn-cs"/>
              </a:rPr>
              <a:t>for small scale applications that address access and function on a budget.</a:t>
            </a:r>
          </a:p>
        </p:txBody>
      </p:sp>
      <p:sp>
        <p:nvSpPr>
          <p:cNvPr id="4" name="Slide Number Placeholder 3"/>
          <p:cNvSpPr>
            <a:spLocks noGrp="1"/>
          </p:cNvSpPr>
          <p:nvPr>
            <p:ph type="sldNum" sz="quarter" idx="5"/>
          </p:nvPr>
        </p:nvSpPr>
        <p:spPr/>
        <p:txBody>
          <a:bodyPr/>
          <a:lstStyle/>
          <a:p>
            <a:fld id="{226F1196-481B-C347-B8F3-701BDB361E4E}" type="slidenum">
              <a:rPr lang="en-US" smtClean="0"/>
              <a:t>4</a:t>
            </a:fld>
            <a:endParaRPr lang="en-US"/>
          </a:p>
        </p:txBody>
      </p:sp>
    </p:spTree>
    <p:extLst>
      <p:ext uri="{BB962C8B-B14F-4D97-AF65-F5344CB8AC3E}">
        <p14:creationId xmlns:p14="http://schemas.microsoft.com/office/powerpoint/2010/main" val="104754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Existing desktop solutions range in size and design.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open at the top and some at the front, some can partially open and some only fully open for ventilation,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all examples lack access and adjustability that comes with large scale greenhouses. Our design addresses both of these factors.</a:t>
            </a:r>
          </a:p>
        </p:txBody>
      </p:sp>
      <p:sp>
        <p:nvSpPr>
          <p:cNvPr id="4" name="Slide Number Placeholder 3"/>
          <p:cNvSpPr>
            <a:spLocks noGrp="1"/>
          </p:cNvSpPr>
          <p:nvPr>
            <p:ph type="sldNum" sz="quarter" idx="5"/>
          </p:nvPr>
        </p:nvSpPr>
        <p:spPr/>
        <p:txBody>
          <a:bodyPr/>
          <a:lstStyle/>
          <a:p>
            <a:fld id="{226F1196-481B-C347-B8F3-701BDB361E4E}" type="slidenum">
              <a:rPr lang="en-US" smtClean="0"/>
              <a:t>5</a:t>
            </a:fld>
            <a:endParaRPr lang="en-US"/>
          </a:p>
        </p:txBody>
      </p:sp>
    </p:spTree>
    <p:extLst>
      <p:ext uri="{BB962C8B-B14F-4D97-AF65-F5344CB8AC3E}">
        <p14:creationId xmlns:p14="http://schemas.microsoft.com/office/powerpoint/2010/main" val="2562019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FAD44-F180-E533-4325-0FEE771EE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23C14-99DD-1B4D-82D1-84C5768C7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EB8A0E-14B6-7995-64A8-91FDA60546BE}"/>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Existing desktop solutions range in size and design. Some open at the top and some at the front, some can partially open and some only fully open for ventilation, but all all examples lack access and adjustability that comes with large scale greenhouses. Our design addresses both of these factors.</a:t>
            </a:r>
          </a:p>
        </p:txBody>
      </p:sp>
      <p:sp>
        <p:nvSpPr>
          <p:cNvPr id="4" name="Slide Number Placeholder 3">
            <a:extLst>
              <a:ext uri="{FF2B5EF4-FFF2-40B4-BE49-F238E27FC236}">
                <a16:creationId xmlns:a16="http://schemas.microsoft.com/office/drawing/2014/main" id="{B9C7999F-7A4D-B27A-DE29-825F75F25B32}"/>
              </a:ext>
            </a:extLst>
          </p:cNvPr>
          <p:cNvSpPr>
            <a:spLocks noGrp="1"/>
          </p:cNvSpPr>
          <p:nvPr>
            <p:ph type="sldNum" sz="quarter" idx="5"/>
          </p:nvPr>
        </p:nvSpPr>
        <p:spPr/>
        <p:txBody>
          <a:bodyPr/>
          <a:lstStyle/>
          <a:p>
            <a:fld id="{226F1196-481B-C347-B8F3-701BDB361E4E}" type="slidenum">
              <a:rPr lang="en-US" smtClean="0"/>
              <a:t>6</a:t>
            </a:fld>
            <a:endParaRPr lang="en-US"/>
          </a:p>
        </p:txBody>
      </p:sp>
    </p:spTree>
    <p:extLst>
      <p:ext uri="{BB962C8B-B14F-4D97-AF65-F5344CB8AC3E}">
        <p14:creationId xmlns:p14="http://schemas.microsoft.com/office/powerpoint/2010/main" val="436992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28BC-9F1C-3AE6-D024-DEB82EE5C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87D08-4846-656D-D477-F5D1B3C01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5603F-F520-6E6C-11B6-D2D73C081C3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Existing desktop solutions range in size and design. Some open at the top and some at the front, some can partially open and some only fully open for ventilation,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but all examples lack </a:t>
            </a:r>
            <a:r>
              <a:rPr lang="en-US" sz="1200" b="1" u="sng"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access and adjustability </a:t>
            </a:r>
            <a:r>
              <a:rPr lang="en-US" sz="1200" kern="1200" dirty="0">
                <a:solidFill>
                  <a:schemeClr val="tx1"/>
                </a:solidFill>
                <a:effectLst/>
                <a:latin typeface="+mn-lt"/>
                <a:ea typeface="+mn-ea"/>
                <a:cs typeface="+mn-cs"/>
              </a:rPr>
              <a:t>that comes with large scale greenhouses. Our design will address both of these factors.</a:t>
            </a:r>
          </a:p>
        </p:txBody>
      </p:sp>
      <p:sp>
        <p:nvSpPr>
          <p:cNvPr id="4" name="Slide Number Placeholder 3">
            <a:extLst>
              <a:ext uri="{FF2B5EF4-FFF2-40B4-BE49-F238E27FC236}">
                <a16:creationId xmlns:a16="http://schemas.microsoft.com/office/drawing/2014/main" id="{E96B3F55-148D-3356-A08C-61A22449B635}"/>
              </a:ext>
            </a:extLst>
          </p:cNvPr>
          <p:cNvSpPr>
            <a:spLocks noGrp="1"/>
          </p:cNvSpPr>
          <p:nvPr>
            <p:ph type="sldNum" sz="quarter" idx="5"/>
          </p:nvPr>
        </p:nvSpPr>
        <p:spPr/>
        <p:txBody>
          <a:bodyPr/>
          <a:lstStyle/>
          <a:p>
            <a:fld id="{226F1196-481B-C347-B8F3-701BDB361E4E}" type="slidenum">
              <a:rPr lang="en-US" smtClean="0"/>
              <a:t>7</a:t>
            </a:fld>
            <a:endParaRPr lang="en-US"/>
          </a:p>
        </p:txBody>
      </p:sp>
    </p:spTree>
    <p:extLst>
      <p:ext uri="{BB962C8B-B14F-4D97-AF65-F5344CB8AC3E}">
        <p14:creationId xmlns:p14="http://schemas.microsoft.com/office/powerpoint/2010/main" val="260563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we’ve chosen this goals statement:</a:t>
            </a:r>
            <a:br>
              <a:rPr lang="en-US" dirty="0"/>
            </a:br>
            <a:endParaRPr lang="en-US" dirty="0"/>
          </a:p>
          <a:p>
            <a:pPr algn="just"/>
            <a:r>
              <a:rPr lang="en-US" dirty="0"/>
              <a:t>Design and build a compact mechanism that opens and closes a tabletop greenhouse whose sides are constrained by adjacent walls. The mechanism shall articulate the top and front panels to provide full, unobstructed plant access and offer stable, adjustable hold-positions along the motion path for customizable ventilation.</a:t>
            </a:r>
          </a:p>
          <a:p>
            <a:pPr algn="just"/>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8</a:t>
            </a:fld>
            <a:endParaRPr lang="en-US"/>
          </a:p>
        </p:txBody>
      </p:sp>
    </p:spTree>
    <p:extLst>
      <p:ext uri="{BB962C8B-B14F-4D97-AF65-F5344CB8AC3E}">
        <p14:creationId xmlns:p14="http://schemas.microsoft.com/office/powerpoint/2010/main" val="235773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goal statement requires; there is a wall behind the enclosure. these graphics on the right show an example of our fully open and closed positions, as well as an intermediate position that we may choose for ventilation.</a:t>
            </a:r>
          </a:p>
        </p:txBody>
      </p:sp>
      <p:sp>
        <p:nvSpPr>
          <p:cNvPr id="4" name="Slide Number Placeholder 3"/>
          <p:cNvSpPr>
            <a:spLocks noGrp="1"/>
          </p:cNvSpPr>
          <p:nvPr>
            <p:ph type="sldNum" sz="quarter" idx="5"/>
          </p:nvPr>
        </p:nvSpPr>
        <p:spPr/>
        <p:txBody>
          <a:bodyPr/>
          <a:lstStyle/>
          <a:p>
            <a:fld id="{226F1196-481B-C347-B8F3-701BDB361E4E}" type="slidenum">
              <a:rPr lang="en-US" smtClean="0"/>
              <a:t>9</a:t>
            </a:fld>
            <a:endParaRPr lang="en-US"/>
          </a:p>
        </p:txBody>
      </p:sp>
    </p:spTree>
    <p:extLst>
      <p:ext uri="{BB962C8B-B14F-4D97-AF65-F5344CB8AC3E}">
        <p14:creationId xmlns:p14="http://schemas.microsoft.com/office/powerpoint/2010/main" val="3298022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10/22/25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54B7-8017-56F9-2D11-5F1F64EBC864}"/>
              </a:ext>
            </a:extLst>
          </p:cNvPr>
          <p:cNvSpPr>
            <a:spLocks noGrp="1"/>
          </p:cNvSpPr>
          <p:nvPr>
            <p:ph type="ctrTitle"/>
          </p:nvPr>
        </p:nvSpPr>
        <p:spPr>
          <a:xfrm>
            <a:off x="4974337" y="1265314"/>
            <a:ext cx="4299666" cy="3249131"/>
          </a:xfrm>
        </p:spPr>
        <p:txBody>
          <a:bodyPr>
            <a:normAutofit/>
          </a:bodyPr>
          <a:lstStyle/>
          <a:p>
            <a:pPr algn="l"/>
            <a:r>
              <a:rPr lang="en-US" dirty="0"/>
              <a:t>Desktop Greenhouse Innovation</a:t>
            </a:r>
          </a:p>
        </p:txBody>
      </p:sp>
      <p:sp>
        <p:nvSpPr>
          <p:cNvPr id="3" name="Subtitle 2">
            <a:extLst>
              <a:ext uri="{FF2B5EF4-FFF2-40B4-BE49-F238E27FC236}">
                <a16:creationId xmlns:a16="http://schemas.microsoft.com/office/drawing/2014/main" id="{E44B5339-6C64-13E6-4D1B-F7173681C316}"/>
              </a:ext>
            </a:extLst>
          </p:cNvPr>
          <p:cNvSpPr>
            <a:spLocks noGrp="1"/>
          </p:cNvSpPr>
          <p:nvPr>
            <p:ph type="subTitle" idx="1"/>
          </p:nvPr>
        </p:nvSpPr>
        <p:spPr>
          <a:xfrm>
            <a:off x="4974336" y="4514446"/>
            <a:ext cx="4299666" cy="871042"/>
          </a:xfrm>
        </p:spPr>
        <p:txBody>
          <a:bodyPr>
            <a:normAutofit/>
          </a:bodyPr>
          <a:lstStyle/>
          <a:p>
            <a:pPr algn="l"/>
            <a:r>
              <a:rPr lang="en-US" dirty="0"/>
              <a:t>Peyton Lettau | Sebastian Hondl</a:t>
            </a:r>
          </a:p>
          <a:p>
            <a:pPr algn="l"/>
            <a:r>
              <a:rPr lang="en-US" dirty="0"/>
              <a:t>John Robinson | Will McConnell</a:t>
            </a:r>
          </a:p>
        </p:txBody>
      </p:sp>
      <p:sp>
        <p:nvSpPr>
          <p:cNvPr id="1031" name="Isosceles Triangle 103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Greenhouse - Free buildings icons">
            <a:extLst>
              <a:ext uri="{FF2B5EF4-FFF2-40B4-BE49-F238E27FC236}">
                <a16:creationId xmlns:a16="http://schemas.microsoft.com/office/drawing/2014/main" id="{7EDF43E3-7865-1CAF-2979-9BAEBAD983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8604" y="1550139"/>
            <a:ext cx="3765692" cy="37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0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BC6AE-07EC-F572-5D2E-2F52A4B7F182}"/>
              </a:ext>
            </a:extLst>
          </p:cNvPr>
          <p:cNvSpPr>
            <a:spLocks noGrp="1"/>
          </p:cNvSpPr>
          <p:nvPr>
            <p:ph type="title"/>
          </p:nvPr>
        </p:nvSpPr>
        <p:spPr>
          <a:xfrm>
            <a:off x="1043950" y="1179151"/>
            <a:ext cx="3300646" cy="4463889"/>
          </a:xfrm>
        </p:spPr>
        <p:txBody>
          <a:bodyPr anchor="ctr">
            <a:normAutofit/>
          </a:bodyPr>
          <a:lstStyle/>
          <a:p>
            <a:r>
              <a:rPr lang="en-US" dirty="0"/>
              <a:t>Project Specifications</a:t>
            </a:r>
          </a:p>
        </p:txBody>
      </p:sp>
      <p:sp>
        <p:nvSpPr>
          <p:cNvPr id="34" name="Isosceles Triangle 27">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4FE23A7-6C05-8B41-18E3-C3270C442A62}"/>
              </a:ext>
            </a:extLst>
          </p:cNvPr>
          <p:cNvSpPr>
            <a:spLocks noGrp="1"/>
          </p:cNvSpPr>
          <p:nvPr>
            <p:ph idx="1"/>
          </p:nvPr>
        </p:nvSpPr>
        <p:spPr>
          <a:xfrm>
            <a:off x="4978918" y="1109145"/>
            <a:ext cx="6341016" cy="4603900"/>
          </a:xfrm>
        </p:spPr>
        <p:txBody>
          <a:bodyPr anchor="ctr">
            <a:normAutofit/>
          </a:bodyPr>
          <a:lstStyle/>
          <a:p>
            <a:pPr fontAlgn="base">
              <a:lnSpc>
                <a:spcPct val="90000"/>
              </a:lnSpc>
            </a:pPr>
            <a:r>
              <a:rPr lang="en-US" sz="1100" dirty="0"/>
              <a:t>Provide smooth, controlled motion for fragile glass panels (1/8” thick)</a:t>
            </a:r>
          </a:p>
          <a:p>
            <a:pPr fontAlgn="base">
              <a:lnSpc>
                <a:spcPct val="90000"/>
              </a:lnSpc>
            </a:pPr>
            <a:r>
              <a:rPr lang="en-US" sz="1100" b="1" dirty="0"/>
              <a:t>Enable access to plants from both top and front faces simultaneously</a:t>
            </a:r>
          </a:p>
          <a:p>
            <a:pPr fontAlgn="base">
              <a:lnSpc>
                <a:spcPct val="90000"/>
              </a:lnSpc>
            </a:pPr>
            <a:r>
              <a:rPr lang="en-US" sz="1100" dirty="0"/>
              <a:t>Operate within compact tabletop dimensions (approximately 18” tall × 18”deep × 24” wide)</a:t>
            </a:r>
          </a:p>
          <a:p>
            <a:pPr fontAlgn="base">
              <a:lnSpc>
                <a:spcPct val="90000"/>
              </a:lnSpc>
            </a:pPr>
            <a:r>
              <a:rPr lang="en-US" sz="1100" dirty="0"/>
              <a:t>Incorporate spring balancing to reduce actuation forces and prevent impact damage</a:t>
            </a:r>
          </a:p>
          <a:p>
            <a:pPr fontAlgn="base">
              <a:lnSpc>
                <a:spcPct val="90000"/>
              </a:lnSpc>
            </a:pPr>
            <a:r>
              <a:rPr lang="en-US" sz="1100" b="1" dirty="0"/>
              <a:t>The opening above the enclosure must be &gt;90% of the depth of the enclosure</a:t>
            </a:r>
          </a:p>
          <a:p>
            <a:pPr fontAlgn="base">
              <a:lnSpc>
                <a:spcPct val="90000"/>
              </a:lnSpc>
            </a:pPr>
            <a:r>
              <a:rPr lang="en-US" sz="1100" b="1" dirty="0"/>
              <a:t>Mechanism must not extend beyond the greenhouse silhouette when closed</a:t>
            </a:r>
          </a:p>
          <a:p>
            <a:pPr fontAlgn="base">
              <a:lnSpc>
                <a:spcPct val="90000"/>
              </a:lnSpc>
            </a:pPr>
            <a:r>
              <a:rPr lang="en-US" sz="1100" b="1" dirty="0"/>
              <a:t>Compatible with placement against a wall</a:t>
            </a:r>
          </a:p>
          <a:p>
            <a:pPr fontAlgn="base">
              <a:lnSpc>
                <a:spcPct val="90000"/>
              </a:lnSpc>
            </a:pPr>
            <a:r>
              <a:rPr lang="en-US" sz="1100" b="1" dirty="0"/>
              <a:t>Minimize interference with internal plant growth space</a:t>
            </a:r>
          </a:p>
          <a:p>
            <a:pPr fontAlgn="base">
              <a:lnSpc>
                <a:spcPct val="90000"/>
              </a:lnSpc>
            </a:pPr>
            <a:r>
              <a:rPr lang="en-US" sz="1100" dirty="0"/>
              <a:t>Allow front and top of the enclosure to be positioned at any position between open and close and remain in place</a:t>
            </a:r>
          </a:p>
          <a:p>
            <a:pPr fontAlgn="base">
              <a:lnSpc>
                <a:spcPct val="90000"/>
              </a:lnSpc>
            </a:pPr>
            <a:r>
              <a:rPr lang="en-US" sz="1100" dirty="0"/>
              <a:t>Fold the top and front panels above the enclosure, creating unobstructed access for plant maintenance</a:t>
            </a:r>
          </a:p>
          <a:p>
            <a:pPr fontAlgn="base">
              <a:lnSpc>
                <a:spcPct val="90000"/>
              </a:lnSpc>
            </a:pPr>
            <a:r>
              <a:rPr lang="en-US" sz="1100" dirty="0"/>
              <a:t>Optimize linkage geometry to provide smooth velocity profiles while maintaining mechanical advantage throughout the operating range</a:t>
            </a:r>
          </a:p>
          <a:p>
            <a:pPr fontAlgn="base">
              <a:lnSpc>
                <a:spcPct val="90000"/>
              </a:lnSpc>
            </a:pPr>
            <a:r>
              <a:rPr lang="en-US" sz="1100" dirty="0"/>
              <a:t>Support the weight of the front and top of the enclosure ( ~ 5lb each)</a:t>
            </a:r>
          </a:p>
          <a:p>
            <a:pPr>
              <a:lnSpc>
                <a:spcPct val="90000"/>
              </a:lnSpc>
            </a:pPr>
            <a:endParaRPr lang="en-US" sz="1100" dirty="0"/>
          </a:p>
        </p:txBody>
      </p:sp>
      <p:sp>
        <p:nvSpPr>
          <p:cNvPr id="32" name="Isosceles Triangle 31">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282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1" name="Group 820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202" name="Straight Connector 820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5" name="Isosceles Triangle 820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9" name="Isosceles Triangle 820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10" name="Isosceles Triangle 820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212" name="Rectangle 821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A559DD6-5EAC-00EB-5A26-78EE60074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48" t="5006" r="28932" b="9600"/>
          <a:stretch>
            <a:fillRect/>
          </a:stretch>
        </p:blipFill>
        <p:spPr bwMode="auto">
          <a:xfrm>
            <a:off x="4163012" y="535896"/>
            <a:ext cx="3862927" cy="57777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58D3F6-68AC-3CBA-92BA-5C6959B27058}"/>
              </a:ext>
            </a:extLst>
          </p:cNvPr>
          <p:cNvSpPr txBox="1"/>
          <p:nvPr/>
        </p:nvSpPr>
        <p:spPr>
          <a:xfrm>
            <a:off x="887506" y="766482"/>
            <a:ext cx="2218765" cy="1077218"/>
          </a:xfrm>
          <a:prstGeom prst="rect">
            <a:avLst/>
          </a:prstGeom>
          <a:noFill/>
        </p:spPr>
        <p:txBody>
          <a:bodyPr wrap="square" rtlCol="0">
            <a:spAutoFit/>
          </a:bodyPr>
          <a:lstStyle/>
          <a:p>
            <a:r>
              <a:rPr lang="en-US" sz="3200" dirty="0">
                <a:ln w="0"/>
                <a:solidFill>
                  <a:schemeClr val="accent1"/>
                </a:solidFill>
                <a:effectLst>
                  <a:outerShdw blurRad="38100" dist="25400" dir="5400000" algn="ctr" rotWithShape="0">
                    <a:srgbClr val="6E747A">
                      <a:alpha val="43000"/>
                    </a:srgbClr>
                  </a:outerShdw>
                </a:effectLst>
              </a:rPr>
              <a:t>Path Generation</a:t>
            </a:r>
          </a:p>
        </p:txBody>
      </p:sp>
    </p:spTree>
    <p:extLst>
      <p:ext uri="{BB962C8B-B14F-4D97-AF65-F5344CB8AC3E}">
        <p14:creationId xmlns:p14="http://schemas.microsoft.com/office/powerpoint/2010/main" val="3171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5" name="Group 717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76" name="Straight Connector 717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77" name="Straight Connector 717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17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7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0" name="Isosceles Triangle 717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4" name="Isosceles Triangle 718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5" name="Isosceles Triangle 718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extBox 1">
            <a:extLst>
              <a:ext uri="{FF2B5EF4-FFF2-40B4-BE49-F238E27FC236}">
                <a16:creationId xmlns:a16="http://schemas.microsoft.com/office/drawing/2014/main" id="{8B06F8CA-E199-FCFC-A92B-A12E64116DC3}"/>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kern="1200" dirty="0">
                <a:solidFill>
                  <a:schemeClr val="accent1"/>
                </a:solidFill>
                <a:latin typeface="+mj-lt"/>
                <a:ea typeface="+mj-ea"/>
                <a:cs typeface="+mj-cs"/>
              </a:rPr>
              <a:t>Type Synthesis - 4 Bar</a:t>
            </a:r>
          </a:p>
        </p:txBody>
      </p:sp>
      <p:pic>
        <p:nvPicPr>
          <p:cNvPr id="7170" name="Picture 2" descr="Grashof's Law - Formula and Significance">
            <a:extLst>
              <a:ext uri="{FF2B5EF4-FFF2-40B4-BE49-F238E27FC236}">
                <a16:creationId xmlns:a16="http://schemas.microsoft.com/office/drawing/2014/main" id="{726CD917-8072-F2E4-F3BF-3D8983F855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46498" y="934222"/>
            <a:ext cx="3566972" cy="32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0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 name="TextBox 7">
            <a:extLst>
              <a:ext uri="{FF2B5EF4-FFF2-40B4-BE49-F238E27FC236}">
                <a16:creationId xmlns:a16="http://schemas.microsoft.com/office/drawing/2014/main" id="{52F74754-8AA0-475C-AC06-E4567FAF2B20}"/>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kern="1200">
                <a:ln w="0"/>
                <a:solidFill>
                  <a:schemeClr val="accent1"/>
                </a:solidFill>
                <a:effectLst>
                  <a:outerShdw blurRad="38100" dist="19050" dir="2700000" algn="tl" rotWithShape="0">
                    <a:schemeClr val="dk1">
                      <a:alpha val="40000"/>
                    </a:schemeClr>
                  </a:outerShdw>
                </a:effectLst>
                <a:latin typeface="+mj-lt"/>
                <a:ea typeface="+mj-ea"/>
                <a:cs typeface="+mj-cs"/>
              </a:rPr>
              <a:t>Type Synthesis - 6 Bar</a:t>
            </a:r>
          </a:p>
        </p:txBody>
      </p:sp>
      <p:pic>
        <p:nvPicPr>
          <p:cNvPr id="5" name="Picture 4" descr="A group of black lines&#10;&#10;AI-generated content may be incorrect.">
            <a:extLst>
              <a:ext uri="{FF2B5EF4-FFF2-40B4-BE49-F238E27FC236}">
                <a16:creationId xmlns:a16="http://schemas.microsoft.com/office/drawing/2014/main" id="{8947F5EC-24CB-2751-CB33-7989C54C5E7E}"/>
              </a:ext>
            </a:extLst>
          </p:cNvPr>
          <p:cNvPicPr>
            <a:picLocks noChangeAspect="1"/>
          </p:cNvPicPr>
          <p:nvPr/>
        </p:nvPicPr>
        <p:blipFill>
          <a:blip r:embed="rId3"/>
          <a:stretch>
            <a:fillRect/>
          </a:stretch>
        </p:blipFill>
        <p:spPr>
          <a:xfrm>
            <a:off x="985968" y="1395020"/>
            <a:ext cx="8288033" cy="2838651"/>
          </a:xfrm>
          <a:prstGeom prst="rect">
            <a:avLst/>
          </a:prstGeom>
        </p:spPr>
      </p:pic>
    </p:spTree>
    <p:extLst>
      <p:ext uri="{BB962C8B-B14F-4D97-AF65-F5344CB8AC3E}">
        <p14:creationId xmlns:p14="http://schemas.microsoft.com/office/powerpoint/2010/main" val="362145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3A1FA-0A53-D227-EDD1-8EF4BA1E8EC7}"/>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extBox 1">
            <a:extLst>
              <a:ext uri="{FF2B5EF4-FFF2-40B4-BE49-F238E27FC236}">
                <a16:creationId xmlns:a16="http://schemas.microsoft.com/office/drawing/2014/main" id="{8C559E59-A84D-AF61-EC4D-BB2E8ED84847}"/>
              </a:ext>
            </a:extLst>
          </p:cNvPr>
          <p:cNvSpPr txBox="1"/>
          <p:nvPr/>
        </p:nvSpPr>
        <p:spPr>
          <a:xfrm>
            <a:off x="985969" y="4553712"/>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kern="1200" dirty="0">
                <a:ln w="0"/>
                <a:solidFill>
                  <a:schemeClr val="accent1"/>
                </a:solidFill>
                <a:effectLst>
                  <a:outerShdw blurRad="38100" dist="19050" dir="2700000" algn="tl" rotWithShape="0">
                    <a:schemeClr val="dk1">
                      <a:alpha val="40000"/>
                    </a:schemeClr>
                  </a:outerShdw>
                </a:effectLst>
                <a:latin typeface="+mj-lt"/>
                <a:ea typeface="+mj-ea"/>
                <a:cs typeface="+mj-cs"/>
              </a:rPr>
              <a:t>Type Synthesis - 6 Bar</a:t>
            </a:r>
          </a:p>
        </p:txBody>
      </p:sp>
      <p:pic>
        <p:nvPicPr>
          <p:cNvPr id="7" name="Picture 6" descr="A group of symbols with red x marks&#10;&#10;AI-generated content may be incorrect.">
            <a:extLst>
              <a:ext uri="{FF2B5EF4-FFF2-40B4-BE49-F238E27FC236}">
                <a16:creationId xmlns:a16="http://schemas.microsoft.com/office/drawing/2014/main" id="{85A31BA6-98BC-CD8B-6932-F8F6C7CCD3F4}"/>
              </a:ext>
            </a:extLst>
          </p:cNvPr>
          <p:cNvPicPr>
            <a:picLocks noChangeAspect="1"/>
          </p:cNvPicPr>
          <p:nvPr/>
        </p:nvPicPr>
        <p:blipFill>
          <a:blip r:embed="rId3"/>
          <a:stretch>
            <a:fillRect/>
          </a:stretch>
        </p:blipFill>
        <p:spPr>
          <a:xfrm>
            <a:off x="985968" y="1332860"/>
            <a:ext cx="8288033" cy="2900812"/>
          </a:xfrm>
          <a:prstGeom prst="rect">
            <a:avLst/>
          </a:prstGeom>
        </p:spPr>
      </p:pic>
    </p:spTree>
    <p:extLst>
      <p:ext uri="{BB962C8B-B14F-4D97-AF65-F5344CB8AC3E}">
        <p14:creationId xmlns:p14="http://schemas.microsoft.com/office/powerpoint/2010/main" val="9197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D881D-1114-271D-877D-A6A9E9CA1329}"/>
            </a:ext>
          </a:extLst>
        </p:cNvPr>
        <p:cNvGrpSpPr/>
        <p:nvPr/>
      </p:nvGrpSpPr>
      <p:grpSpPr>
        <a:xfrm>
          <a:off x="0" y="0"/>
          <a:ext cx="0" cy="0"/>
          <a:chOff x="0" y="0"/>
          <a:chExt cx="0" cy="0"/>
        </a:xfrm>
      </p:grpSpPr>
      <p:pic>
        <p:nvPicPr>
          <p:cNvPr id="3" name="Picture 2" descr="A group of black and white lines&#10;&#10;AI-generated content may be incorrect.">
            <a:extLst>
              <a:ext uri="{FF2B5EF4-FFF2-40B4-BE49-F238E27FC236}">
                <a16:creationId xmlns:a16="http://schemas.microsoft.com/office/drawing/2014/main" id="{B32F4E88-E98C-973E-1E9B-0506004A0442}"/>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4E0704C5-E7DA-2557-CFB2-19E268FCAF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3A95CB-E4DB-B5DD-DE3D-FCD37D187C03}"/>
              </a:ext>
            </a:extLst>
          </p:cNvPr>
          <p:cNvSpPr txBox="1"/>
          <p:nvPr/>
        </p:nvSpPr>
        <p:spPr>
          <a:xfrm>
            <a:off x="-789042" y="-125937"/>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dirty="0">
                <a:ln w="0"/>
                <a:solidFill>
                  <a:schemeClr val="accent1"/>
                </a:solidFill>
                <a:effectLst>
                  <a:outerShdw blurRad="38100" dist="19050" dir="2700000" algn="tl" rotWithShape="0">
                    <a:schemeClr val="dk1">
                      <a:alpha val="40000"/>
                    </a:schemeClr>
                  </a:outerShdw>
                </a:effectLst>
                <a:latin typeface="+mj-lt"/>
                <a:ea typeface="+mj-ea"/>
                <a:cs typeface="+mj-cs"/>
              </a:rPr>
              <a:t>Topological Evaluation</a:t>
            </a:r>
            <a:endParaRPr lang="en-US" sz="4800" kern="1200" dirty="0">
              <a:ln w="0"/>
              <a:solidFill>
                <a:schemeClr val="accent1"/>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2375913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83C71-62AD-E193-A5A0-C7C281D35B61}"/>
            </a:ext>
          </a:extLst>
        </p:cNvPr>
        <p:cNvGrpSpPr/>
        <p:nvPr/>
      </p:nvGrpSpPr>
      <p:grpSpPr>
        <a:xfrm>
          <a:off x="0" y="0"/>
          <a:ext cx="0" cy="0"/>
          <a:chOff x="0" y="0"/>
          <a:chExt cx="0" cy="0"/>
        </a:xfrm>
      </p:grpSpPr>
      <p:pic>
        <p:nvPicPr>
          <p:cNvPr id="3" name="Picture 2" descr="A group of black and white lines&#10;&#10;AI-generated content may be incorrect.">
            <a:extLst>
              <a:ext uri="{FF2B5EF4-FFF2-40B4-BE49-F238E27FC236}">
                <a16:creationId xmlns:a16="http://schemas.microsoft.com/office/drawing/2014/main" id="{5AD8E2DC-5238-F658-0CC6-EAF7BB5C17AF}"/>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85425293-EF87-6472-F467-CCF5384763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C2977A5-15FF-E719-2454-21E2ABFB5BB3}"/>
              </a:ext>
            </a:extLst>
          </p:cNvPr>
          <p:cNvSpPr/>
          <p:nvPr/>
        </p:nvSpPr>
        <p:spPr>
          <a:xfrm>
            <a:off x="4948518" y="4262718"/>
            <a:ext cx="1304364"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0E58EE8-852E-C6B3-3041-267C7CA51263}"/>
              </a:ext>
            </a:extLst>
          </p:cNvPr>
          <p:cNvSpPr/>
          <p:nvPr/>
        </p:nvSpPr>
        <p:spPr>
          <a:xfrm>
            <a:off x="6675120" y="2898322"/>
            <a:ext cx="1304364"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2C5051A-8190-6D75-B2BC-01777FEAFF31}"/>
              </a:ext>
            </a:extLst>
          </p:cNvPr>
          <p:cNvSpPr txBox="1"/>
          <p:nvPr/>
        </p:nvSpPr>
        <p:spPr>
          <a:xfrm>
            <a:off x="6400800" y="1331260"/>
            <a:ext cx="1753022" cy="369332"/>
          </a:xfrm>
          <a:prstGeom prst="rect">
            <a:avLst/>
          </a:prstGeom>
          <a:noFill/>
          <a:ln>
            <a:solidFill>
              <a:srgbClr val="FF0000"/>
            </a:solidFill>
          </a:ln>
        </p:spPr>
        <p:txBody>
          <a:bodyPr wrap="square" rtlCol="0">
            <a:spAutoFit/>
          </a:bodyPr>
          <a:lstStyle/>
          <a:p>
            <a:r>
              <a:rPr lang="en-US" dirty="0">
                <a:ln>
                  <a:solidFill>
                    <a:srgbClr val="FF0000"/>
                  </a:solidFill>
                </a:ln>
              </a:rPr>
              <a:t>3 ground pivots</a:t>
            </a:r>
          </a:p>
        </p:txBody>
      </p:sp>
      <p:sp>
        <p:nvSpPr>
          <p:cNvPr id="11" name="TextBox 10">
            <a:extLst>
              <a:ext uri="{FF2B5EF4-FFF2-40B4-BE49-F238E27FC236}">
                <a16:creationId xmlns:a16="http://schemas.microsoft.com/office/drawing/2014/main" id="{6A0DDBB7-F99E-DC3D-F240-CE555FE05EB5}"/>
              </a:ext>
            </a:extLst>
          </p:cNvPr>
          <p:cNvSpPr txBox="1"/>
          <p:nvPr/>
        </p:nvSpPr>
        <p:spPr>
          <a:xfrm>
            <a:off x="4724189" y="4996044"/>
            <a:ext cx="1753022" cy="369332"/>
          </a:xfrm>
          <a:prstGeom prst="rect">
            <a:avLst/>
          </a:prstGeom>
          <a:noFill/>
          <a:ln>
            <a:solidFill>
              <a:srgbClr val="FF0000"/>
            </a:solidFill>
          </a:ln>
        </p:spPr>
        <p:txBody>
          <a:bodyPr wrap="square" rtlCol="0">
            <a:spAutoFit/>
          </a:bodyPr>
          <a:lstStyle/>
          <a:p>
            <a:r>
              <a:rPr lang="en-US" dirty="0">
                <a:ln>
                  <a:solidFill>
                    <a:srgbClr val="FF0000"/>
                  </a:solidFill>
                </a:ln>
              </a:rPr>
              <a:t>3 ground pivots</a:t>
            </a:r>
          </a:p>
        </p:txBody>
      </p:sp>
      <p:sp>
        <p:nvSpPr>
          <p:cNvPr id="8" name="TextBox 7">
            <a:extLst>
              <a:ext uri="{FF2B5EF4-FFF2-40B4-BE49-F238E27FC236}">
                <a16:creationId xmlns:a16="http://schemas.microsoft.com/office/drawing/2014/main" id="{CD9ECA68-77B1-3098-3BBA-262F029AD161}"/>
              </a:ext>
            </a:extLst>
          </p:cNvPr>
          <p:cNvSpPr txBox="1"/>
          <p:nvPr/>
        </p:nvSpPr>
        <p:spPr>
          <a:xfrm>
            <a:off x="-789042" y="-125937"/>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dirty="0">
                <a:ln w="0"/>
                <a:solidFill>
                  <a:schemeClr val="accent1"/>
                </a:solidFill>
                <a:effectLst>
                  <a:outerShdw blurRad="38100" dist="19050" dir="2700000" algn="tl" rotWithShape="0">
                    <a:schemeClr val="dk1">
                      <a:alpha val="40000"/>
                    </a:schemeClr>
                  </a:outerShdw>
                </a:effectLst>
                <a:latin typeface="+mj-lt"/>
                <a:ea typeface="+mj-ea"/>
                <a:cs typeface="+mj-cs"/>
              </a:rPr>
              <a:t>Topological Evaluation</a:t>
            </a:r>
            <a:endParaRPr lang="en-US" sz="4800" kern="1200" dirty="0">
              <a:ln w="0"/>
              <a:solidFill>
                <a:schemeClr val="accent1"/>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4176556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B5639-538C-DB9A-265E-553DC9272ABA}"/>
            </a:ext>
          </a:extLst>
        </p:cNvPr>
        <p:cNvGrpSpPr/>
        <p:nvPr/>
      </p:nvGrpSpPr>
      <p:grpSpPr>
        <a:xfrm>
          <a:off x="0" y="0"/>
          <a:ext cx="0" cy="0"/>
          <a:chOff x="0" y="0"/>
          <a:chExt cx="0" cy="0"/>
        </a:xfrm>
      </p:grpSpPr>
      <p:pic>
        <p:nvPicPr>
          <p:cNvPr id="3" name="Picture 2" descr="A group of black and white lines&#10;&#10;AI-generated content may be incorrect.">
            <a:extLst>
              <a:ext uri="{FF2B5EF4-FFF2-40B4-BE49-F238E27FC236}">
                <a16:creationId xmlns:a16="http://schemas.microsoft.com/office/drawing/2014/main" id="{22FBD00C-AD77-5028-E518-91D8887461F3}"/>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E723239C-A9CD-F981-78FC-A0BFC4B06F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7B5519D-43FA-EF65-E13E-D8EDB929AA20}"/>
              </a:ext>
            </a:extLst>
          </p:cNvPr>
          <p:cNvSpPr/>
          <p:nvPr/>
        </p:nvSpPr>
        <p:spPr>
          <a:xfrm>
            <a:off x="4948518" y="4262718"/>
            <a:ext cx="1304364"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AA75CE1-AF5F-0006-CC5E-B8680F80AFAF}"/>
              </a:ext>
            </a:extLst>
          </p:cNvPr>
          <p:cNvSpPr/>
          <p:nvPr/>
        </p:nvSpPr>
        <p:spPr>
          <a:xfrm>
            <a:off x="6675120" y="2898322"/>
            <a:ext cx="1304364"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177055A-309D-F74A-B1E3-57DCE0A84132}"/>
              </a:ext>
            </a:extLst>
          </p:cNvPr>
          <p:cNvSpPr/>
          <p:nvPr/>
        </p:nvSpPr>
        <p:spPr>
          <a:xfrm>
            <a:off x="3234922" y="2587907"/>
            <a:ext cx="493059"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4D2A2CA-0747-CBC8-5A41-9B1A722A6DD0}"/>
              </a:ext>
            </a:extLst>
          </p:cNvPr>
          <p:cNvSpPr/>
          <p:nvPr/>
        </p:nvSpPr>
        <p:spPr>
          <a:xfrm>
            <a:off x="5285379" y="2511707"/>
            <a:ext cx="493059"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C0ABA5-D988-0BA0-73CF-C58C9C29D27B}"/>
              </a:ext>
            </a:extLst>
          </p:cNvPr>
          <p:cNvSpPr txBox="1"/>
          <p:nvPr/>
        </p:nvSpPr>
        <p:spPr>
          <a:xfrm>
            <a:off x="6400800" y="1331260"/>
            <a:ext cx="1753022" cy="369332"/>
          </a:xfrm>
          <a:prstGeom prst="rect">
            <a:avLst/>
          </a:prstGeom>
          <a:noFill/>
          <a:ln>
            <a:solidFill>
              <a:srgbClr val="FF0000"/>
            </a:solidFill>
          </a:ln>
        </p:spPr>
        <p:txBody>
          <a:bodyPr wrap="square" rtlCol="0">
            <a:spAutoFit/>
          </a:bodyPr>
          <a:lstStyle/>
          <a:p>
            <a:r>
              <a:rPr lang="en-US" dirty="0">
                <a:ln>
                  <a:solidFill>
                    <a:srgbClr val="FF0000"/>
                  </a:solidFill>
                </a:ln>
              </a:rPr>
              <a:t>3 ground pivots</a:t>
            </a:r>
          </a:p>
        </p:txBody>
      </p:sp>
      <p:sp>
        <p:nvSpPr>
          <p:cNvPr id="11" name="TextBox 10">
            <a:extLst>
              <a:ext uri="{FF2B5EF4-FFF2-40B4-BE49-F238E27FC236}">
                <a16:creationId xmlns:a16="http://schemas.microsoft.com/office/drawing/2014/main" id="{6BCE5B7B-1287-9F98-38F8-1D60F984EC78}"/>
              </a:ext>
            </a:extLst>
          </p:cNvPr>
          <p:cNvSpPr txBox="1"/>
          <p:nvPr/>
        </p:nvSpPr>
        <p:spPr>
          <a:xfrm>
            <a:off x="4724189" y="4996044"/>
            <a:ext cx="1753022" cy="369332"/>
          </a:xfrm>
          <a:prstGeom prst="rect">
            <a:avLst/>
          </a:prstGeom>
          <a:noFill/>
          <a:ln>
            <a:solidFill>
              <a:srgbClr val="FF0000"/>
            </a:solidFill>
          </a:ln>
        </p:spPr>
        <p:txBody>
          <a:bodyPr wrap="square" rtlCol="0">
            <a:spAutoFit/>
          </a:bodyPr>
          <a:lstStyle/>
          <a:p>
            <a:r>
              <a:rPr lang="en-US" dirty="0">
                <a:ln>
                  <a:solidFill>
                    <a:srgbClr val="FF0000"/>
                  </a:solidFill>
                </a:ln>
              </a:rPr>
              <a:t>3 ground pivots</a:t>
            </a:r>
          </a:p>
        </p:txBody>
      </p:sp>
      <p:sp>
        <p:nvSpPr>
          <p:cNvPr id="13" name="TextBox 12">
            <a:extLst>
              <a:ext uri="{FF2B5EF4-FFF2-40B4-BE49-F238E27FC236}">
                <a16:creationId xmlns:a16="http://schemas.microsoft.com/office/drawing/2014/main" id="{44CB083F-77DD-42B0-7435-1E147896B092}"/>
              </a:ext>
            </a:extLst>
          </p:cNvPr>
          <p:cNvSpPr txBox="1"/>
          <p:nvPr/>
        </p:nvSpPr>
        <p:spPr>
          <a:xfrm>
            <a:off x="4657428" y="1060384"/>
            <a:ext cx="1753022" cy="646331"/>
          </a:xfrm>
          <a:prstGeom prst="rect">
            <a:avLst/>
          </a:prstGeom>
          <a:noFill/>
          <a:ln>
            <a:solidFill>
              <a:srgbClr val="FF0000"/>
            </a:solidFill>
          </a:ln>
        </p:spPr>
        <p:txBody>
          <a:bodyPr wrap="square" rtlCol="0">
            <a:spAutoFit/>
          </a:bodyPr>
          <a:lstStyle/>
          <a:p>
            <a:r>
              <a:rPr lang="en-US" dirty="0">
                <a:ln>
                  <a:solidFill>
                    <a:srgbClr val="FF0000"/>
                  </a:solidFill>
                </a:ln>
              </a:rPr>
              <a:t>Disconnected Ternary Links</a:t>
            </a:r>
          </a:p>
        </p:txBody>
      </p:sp>
      <p:sp>
        <p:nvSpPr>
          <p:cNvPr id="14" name="TextBox 13">
            <a:extLst>
              <a:ext uri="{FF2B5EF4-FFF2-40B4-BE49-F238E27FC236}">
                <a16:creationId xmlns:a16="http://schemas.microsoft.com/office/drawing/2014/main" id="{1C6014ED-9E6C-FB2B-AB20-86A451CA3433}"/>
              </a:ext>
            </a:extLst>
          </p:cNvPr>
          <p:cNvSpPr txBox="1"/>
          <p:nvPr/>
        </p:nvSpPr>
        <p:spPr>
          <a:xfrm>
            <a:off x="2765880" y="1064867"/>
            <a:ext cx="1753022" cy="646331"/>
          </a:xfrm>
          <a:prstGeom prst="rect">
            <a:avLst/>
          </a:prstGeom>
          <a:noFill/>
          <a:ln>
            <a:solidFill>
              <a:srgbClr val="FF0000"/>
            </a:solidFill>
          </a:ln>
        </p:spPr>
        <p:txBody>
          <a:bodyPr wrap="square" rtlCol="0">
            <a:spAutoFit/>
          </a:bodyPr>
          <a:lstStyle/>
          <a:p>
            <a:r>
              <a:rPr lang="en-US" dirty="0">
                <a:ln>
                  <a:solidFill>
                    <a:srgbClr val="FF0000"/>
                  </a:solidFill>
                </a:ln>
              </a:rPr>
              <a:t>Disconnected Ternary Links</a:t>
            </a:r>
          </a:p>
        </p:txBody>
      </p:sp>
      <p:sp>
        <p:nvSpPr>
          <p:cNvPr id="15" name="TextBox 14">
            <a:extLst>
              <a:ext uri="{FF2B5EF4-FFF2-40B4-BE49-F238E27FC236}">
                <a16:creationId xmlns:a16="http://schemas.microsoft.com/office/drawing/2014/main" id="{A983EDB2-0119-5787-70FF-53D6D54B28E5}"/>
              </a:ext>
            </a:extLst>
          </p:cNvPr>
          <p:cNvSpPr txBox="1"/>
          <p:nvPr/>
        </p:nvSpPr>
        <p:spPr>
          <a:xfrm>
            <a:off x="-789042" y="-125937"/>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dirty="0">
                <a:ln w="0"/>
                <a:solidFill>
                  <a:schemeClr val="accent1"/>
                </a:solidFill>
                <a:effectLst>
                  <a:outerShdw blurRad="38100" dist="19050" dir="2700000" algn="tl" rotWithShape="0">
                    <a:schemeClr val="dk1">
                      <a:alpha val="40000"/>
                    </a:schemeClr>
                  </a:outerShdw>
                </a:effectLst>
                <a:latin typeface="+mj-lt"/>
                <a:ea typeface="+mj-ea"/>
                <a:cs typeface="+mj-cs"/>
              </a:rPr>
              <a:t>Topological Evaluation</a:t>
            </a:r>
            <a:endParaRPr lang="en-US" sz="4800" kern="1200" dirty="0">
              <a:ln w="0"/>
              <a:solidFill>
                <a:schemeClr val="accent1"/>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3862990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4DD4C-F738-8EC5-4E21-9A4B4C432A2E}"/>
            </a:ext>
          </a:extLst>
        </p:cNvPr>
        <p:cNvGrpSpPr/>
        <p:nvPr/>
      </p:nvGrpSpPr>
      <p:grpSpPr>
        <a:xfrm>
          <a:off x="0" y="0"/>
          <a:ext cx="0" cy="0"/>
          <a:chOff x="0" y="0"/>
          <a:chExt cx="0" cy="0"/>
        </a:xfrm>
      </p:grpSpPr>
      <p:pic>
        <p:nvPicPr>
          <p:cNvPr id="3" name="Picture 2" descr="A group of black and white lines&#10;&#10;AI-generated content may be incorrect.">
            <a:extLst>
              <a:ext uri="{FF2B5EF4-FFF2-40B4-BE49-F238E27FC236}">
                <a16:creationId xmlns:a16="http://schemas.microsoft.com/office/drawing/2014/main" id="{03162DB9-FB12-9E3C-8F6E-058213C493F5}"/>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7FC759A2-DC3F-9E99-FBAB-15C39A7D3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7574095-DCCC-3A36-7A95-733E3214FABF}"/>
              </a:ext>
            </a:extLst>
          </p:cNvPr>
          <p:cNvSpPr/>
          <p:nvPr/>
        </p:nvSpPr>
        <p:spPr>
          <a:xfrm>
            <a:off x="4948518" y="4262718"/>
            <a:ext cx="1304364"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1702FE4-D407-F17E-5331-8A48C108F68E}"/>
              </a:ext>
            </a:extLst>
          </p:cNvPr>
          <p:cNvSpPr/>
          <p:nvPr/>
        </p:nvSpPr>
        <p:spPr>
          <a:xfrm>
            <a:off x="6675120" y="2898322"/>
            <a:ext cx="1304364"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2F6DC1D-DA7B-6F84-A96F-4DAFEEE1A3D3}"/>
              </a:ext>
            </a:extLst>
          </p:cNvPr>
          <p:cNvSpPr/>
          <p:nvPr/>
        </p:nvSpPr>
        <p:spPr>
          <a:xfrm>
            <a:off x="3234922" y="2587907"/>
            <a:ext cx="493059"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0E9DD79-BADC-04C1-FE98-8E87AA487F22}"/>
              </a:ext>
            </a:extLst>
          </p:cNvPr>
          <p:cNvSpPr/>
          <p:nvPr/>
        </p:nvSpPr>
        <p:spPr>
          <a:xfrm>
            <a:off x="5285379" y="2511707"/>
            <a:ext cx="493059" cy="620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DBE40F7-85A6-0D23-E587-8762CD5A9131}"/>
              </a:ext>
            </a:extLst>
          </p:cNvPr>
          <p:cNvSpPr txBox="1"/>
          <p:nvPr/>
        </p:nvSpPr>
        <p:spPr>
          <a:xfrm>
            <a:off x="6400800" y="1331260"/>
            <a:ext cx="1753022" cy="369332"/>
          </a:xfrm>
          <a:prstGeom prst="rect">
            <a:avLst/>
          </a:prstGeom>
          <a:noFill/>
          <a:ln>
            <a:solidFill>
              <a:srgbClr val="FF0000"/>
            </a:solidFill>
          </a:ln>
        </p:spPr>
        <p:txBody>
          <a:bodyPr wrap="square" rtlCol="0">
            <a:spAutoFit/>
          </a:bodyPr>
          <a:lstStyle/>
          <a:p>
            <a:r>
              <a:rPr lang="en-US" dirty="0">
                <a:ln>
                  <a:solidFill>
                    <a:srgbClr val="FF0000"/>
                  </a:solidFill>
                </a:ln>
              </a:rPr>
              <a:t>3 ground pivots</a:t>
            </a:r>
          </a:p>
        </p:txBody>
      </p:sp>
      <p:sp>
        <p:nvSpPr>
          <p:cNvPr id="11" name="TextBox 10">
            <a:extLst>
              <a:ext uri="{FF2B5EF4-FFF2-40B4-BE49-F238E27FC236}">
                <a16:creationId xmlns:a16="http://schemas.microsoft.com/office/drawing/2014/main" id="{B60A3162-2CAB-8BED-309C-ED6C40078ABB}"/>
              </a:ext>
            </a:extLst>
          </p:cNvPr>
          <p:cNvSpPr txBox="1"/>
          <p:nvPr/>
        </p:nvSpPr>
        <p:spPr>
          <a:xfrm>
            <a:off x="4724189" y="4996044"/>
            <a:ext cx="1753022" cy="369332"/>
          </a:xfrm>
          <a:prstGeom prst="rect">
            <a:avLst/>
          </a:prstGeom>
          <a:noFill/>
          <a:ln>
            <a:solidFill>
              <a:srgbClr val="FF0000"/>
            </a:solidFill>
          </a:ln>
        </p:spPr>
        <p:txBody>
          <a:bodyPr wrap="square" rtlCol="0">
            <a:spAutoFit/>
          </a:bodyPr>
          <a:lstStyle/>
          <a:p>
            <a:r>
              <a:rPr lang="en-US" dirty="0">
                <a:ln>
                  <a:solidFill>
                    <a:srgbClr val="FF0000"/>
                  </a:solidFill>
                </a:ln>
              </a:rPr>
              <a:t>3 ground pivots</a:t>
            </a:r>
          </a:p>
        </p:txBody>
      </p:sp>
      <p:sp>
        <p:nvSpPr>
          <p:cNvPr id="13" name="TextBox 12">
            <a:extLst>
              <a:ext uri="{FF2B5EF4-FFF2-40B4-BE49-F238E27FC236}">
                <a16:creationId xmlns:a16="http://schemas.microsoft.com/office/drawing/2014/main" id="{4C049F8E-EE6A-868C-DB07-470695C8E44C}"/>
              </a:ext>
            </a:extLst>
          </p:cNvPr>
          <p:cNvSpPr txBox="1"/>
          <p:nvPr/>
        </p:nvSpPr>
        <p:spPr>
          <a:xfrm>
            <a:off x="4657428" y="1060384"/>
            <a:ext cx="1753022" cy="646331"/>
          </a:xfrm>
          <a:prstGeom prst="rect">
            <a:avLst/>
          </a:prstGeom>
          <a:noFill/>
          <a:ln>
            <a:solidFill>
              <a:srgbClr val="FF0000"/>
            </a:solidFill>
          </a:ln>
        </p:spPr>
        <p:txBody>
          <a:bodyPr wrap="square" rtlCol="0">
            <a:spAutoFit/>
          </a:bodyPr>
          <a:lstStyle/>
          <a:p>
            <a:r>
              <a:rPr lang="en-US" dirty="0">
                <a:ln>
                  <a:solidFill>
                    <a:srgbClr val="FF0000"/>
                  </a:solidFill>
                </a:ln>
              </a:rPr>
              <a:t>Disconnected Ternary Links</a:t>
            </a:r>
          </a:p>
        </p:txBody>
      </p:sp>
      <p:sp>
        <p:nvSpPr>
          <p:cNvPr id="14" name="TextBox 13">
            <a:extLst>
              <a:ext uri="{FF2B5EF4-FFF2-40B4-BE49-F238E27FC236}">
                <a16:creationId xmlns:a16="http://schemas.microsoft.com/office/drawing/2014/main" id="{3A1401C0-41E4-1B2D-55B5-58F394BFE67D}"/>
              </a:ext>
            </a:extLst>
          </p:cNvPr>
          <p:cNvSpPr txBox="1"/>
          <p:nvPr/>
        </p:nvSpPr>
        <p:spPr>
          <a:xfrm>
            <a:off x="2765880" y="1064867"/>
            <a:ext cx="1753022" cy="646331"/>
          </a:xfrm>
          <a:prstGeom prst="rect">
            <a:avLst/>
          </a:prstGeom>
          <a:noFill/>
          <a:ln>
            <a:solidFill>
              <a:srgbClr val="FF0000"/>
            </a:solidFill>
          </a:ln>
        </p:spPr>
        <p:txBody>
          <a:bodyPr wrap="square" rtlCol="0">
            <a:spAutoFit/>
          </a:bodyPr>
          <a:lstStyle/>
          <a:p>
            <a:r>
              <a:rPr lang="en-US" dirty="0">
                <a:ln>
                  <a:solidFill>
                    <a:srgbClr val="FF0000"/>
                  </a:solidFill>
                </a:ln>
              </a:rPr>
              <a:t>Disconnected Ternary Links</a:t>
            </a:r>
          </a:p>
        </p:txBody>
      </p:sp>
      <p:sp>
        <p:nvSpPr>
          <p:cNvPr id="8" name="TextBox 7">
            <a:extLst>
              <a:ext uri="{FF2B5EF4-FFF2-40B4-BE49-F238E27FC236}">
                <a16:creationId xmlns:a16="http://schemas.microsoft.com/office/drawing/2014/main" id="{389A84FE-C10A-3D0B-5C7C-8275EECAD258}"/>
              </a:ext>
            </a:extLst>
          </p:cNvPr>
          <p:cNvSpPr txBox="1"/>
          <p:nvPr/>
        </p:nvSpPr>
        <p:spPr>
          <a:xfrm>
            <a:off x="2765880" y="4883547"/>
            <a:ext cx="159096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Compact size with complex motion paths</a:t>
            </a:r>
          </a:p>
        </p:txBody>
      </p:sp>
      <p:sp>
        <p:nvSpPr>
          <p:cNvPr id="10" name="TextBox 9">
            <a:extLst>
              <a:ext uri="{FF2B5EF4-FFF2-40B4-BE49-F238E27FC236}">
                <a16:creationId xmlns:a16="http://schemas.microsoft.com/office/drawing/2014/main" id="{F8998AE6-48CD-9A43-9C4B-72BB7A36FA06}"/>
              </a:ext>
            </a:extLst>
          </p:cNvPr>
          <p:cNvSpPr txBox="1"/>
          <p:nvPr/>
        </p:nvSpPr>
        <p:spPr>
          <a:xfrm>
            <a:off x="-789042" y="-125937"/>
            <a:ext cx="8288032" cy="1096316"/>
          </a:xfrm>
          <a:prstGeom prst="rect">
            <a:avLst/>
          </a:prstGeom>
        </p:spPr>
        <p:txBody>
          <a:bodyPr vert="horz" lIns="91440" tIns="45720" rIns="91440" bIns="45720" rtlCol="0" anchor="b">
            <a:normAutofit/>
          </a:bodyPr>
          <a:lstStyle/>
          <a:p>
            <a:pPr algn="ctr">
              <a:spcBef>
                <a:spcPct val="0"/>
              </a:spcBef>
              <a:spcAft>
                <a:spcPts val="600"/>
              </a:spcAft>
            </a:pPr>
            <a:r>
              <a:rPr lang="en-US" sz="4800" dirty="0">
                <a:ln w="0"/>
                <a:solidFill>
                  <a:schemeClr val="accent1"/>
                </a:solidFill>
                <a:effectLst>
                  <a:outerShdw blurRad="38100" dist="19050" dir="2700000" algn="tl" rotWithShape="0">
                    <a:schemeClr val="dk1">
                      <a:alpha val="40000"/>
                    </a:schemeClr>
                  </a:outerShdw>
                </a:effectLst>
                <a:latin typeface="+mj-lt"/>
                <a:ea typeface="+mj-ea"/>
                <a:cs typeface="+mj-cs"/>
              </a:rPr>
              <a:t>Topological Evaluation</a:t>
            </a:r>
            <a:endParaRPr lang="en-US" sz="4800" kern="1200" dirty="0">
              <a:ln w="0"/>
              <a:solidFill>
                <a:schemeClr val="accent1"/>
              </a:solidFill>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3024275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6240DD-271C-CB16-D885-4BE87B2635E5}"/>
              </a:ext>
            </a:extLst>
          </p:cNvPr>
          <p:cNvSpPr txBox="1"/>
          <p:nvPr/>
        </p:nvSpPr>
        <p:spPr>
          <a:xfrm>
            <a:off x="1286933" y="609600"/>
            <a:ext cx="10197494" cy="1099457"/>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Where We Are Now</a:t>
            </a:r>
          </a:p>
        </p:txBody>
      </p:sp>
      <p:sp>
        <p:nvSpPr>
          <p:cNvPr id="23" name="Isosceles Triangle 2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Box 2">
            <a:extLst>
              <a:ext uri="{FF2B5EF4-FFF2-40B4-BE49-F238E27FC236}">
                <a16:creationId xmlns:a16="http://schemas.microsoft.com/office/drawing/2014/main" id="{ACD7609F-920A-5312-B565-47637D09D41C}"/>
              </a:ext>
            </a:extLst>
          </p:cNvPr>
          <p:cNvGraphicFramePr/>
          <p:nvPr>
            <p:extLst>
              <p:ext uri="{D42A27DB-BD31-4B8C-83A1-F6EECF244321}">
                <p14:modId xmlns:p14="http://schemas.microsoft.com/office/powerpoint/2010/main" val="207195359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ack and white image of a structure&#10;&#10;AI-generated content may be incorrect.">
            <a:extLst>
              <a:ext uri="{FF2B5EF4-FFF2-40B4-BE49-F238E27FC236}">
                <a16:creationId xmlns:a16="http://schemas.microsoft.com/office/drawing/2014/main" id="{A9480F3B-89F3-15AE-44F6-7A30E83C203B}"/>
              </a:ext>
            </a:extLst>
          </p:cNvPr>
          <p:cNvPicPr>
            <a:picLocks noChangeAspect="1"/>
          </p:cNvPicPr>
          <p:nvPr/>
        </p:nvPicPr>
        <p:blipFill>
          <a:blip r:embed="rId8"/>
          <a:srcRect b="24318"/>
          <a:stretch>
            <a:fillRect/>
          </a:stretch>
        </p:blipFill>
        <p:spPr>
          <a:xfrm>
            <a:off x="6397179" y="1948544"/>
            <a:ext cx="2289677" cy="1732870"/>
          </a:xfrm>
          <a:prstGeom prst="rect">
            <a:avLst/>
          </a:prstGeom>
        </p:spPr>
      </p:pic>
      <p:pic>
        <p:nvPicPr>
          <p:cNvPr id="12292" name="Picture 4">
            <a:extLst>
              <a:ext uri="{FF2B5EF4-FFF2-40B4-BE49-F238E27FC236}">
                <a16:creationId xmlns:a16="http://schemas.microsoft.com/office/drawing/2014/main" id="{20E72A0B-0A06-B03F-8C05-9909085F4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8370" y="3875881"/>
            <a:ext cx="2019527" cy="201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58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1EBA0-1B99-9586-ABDC-DB927419505D}"/>
              </a:ext>
            </a:extLst>
          </p:cNvPr>
          <p:cNvSpPr>
            <a:spLocks noGrp="1"/>
          </p:cNvSpPr>
          <p:nvPr>
            <p:ph type="title"/>
          </p:nvPr>
        </p:nvSpPr>
        <p:spPr>
          <a:xfrm>
            <a:off x="397909" y="1387839"/>
            <a:ext cx="3547581" cy="4093028"/>
          </a:xfrm>
        </p:spPr>
        <p:txBody>
          <a:bodyPr vert="horz" lIns="91440" tIns="45720" rIns="91440" bIns="45720" rtlCol="0" anchor="ctr">
            <a:normAutofit/>
          </a:bodyPr>
          <a:lstStyle/>
          <a:p>
            <a:pPr>
              <a:lnSpc>
                <a:spcPct val="90000"/>
              </a:lnSpc>
            </a:pPr>
            <a:r>
              <a:rPr lang="en-US" sz="3200" dirty="0">
                <a:solidFill>
                  <a:schemeClr val="accent2"/>
                </a:solidFill>
              </a:rPr>
              <a:t>How do we scale down greenhouse technology from large scale operations to the desktop size? </a:t>
            </a:r>
          </a:p>
        </p:txBody>
      </p:sp>
      <p:grpSp>
        <p:nvGrpSpPr>
          <p:cNvPr id="23" name="Group 22">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4" name="Straight Connector 23">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4" name="Rectangle 33">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E4A4092-CBAC-63BB-5F63-9F8C2B74D614}"/>
              </a:ext>
            </a:extLst>
          </p:cNvPr>
          <p:cNvGraphicFramePr>
            <a:graphicFrameLocks noGrp="1"/>
          </p:cNvGraphicFramePr>
          <p:nvPr>
            <p:ph sz="half" idx="1"/>
            <p:extLst>
              <p:ext uri="{D42A27DB-BD31-4B8C-83A1-F6EECF244321}">
                <p14:modId xmlns:p14="http://schemas.microsoft.com/office/powerpoint/2010/main" val="1183141134"/>
              </p:ext>
            </p:extLst>
          </p:nvPr>
        </p:nvGraphicFramePr>
        <p:xfrm>
          <a:off x="4647236" y="1156447"/>
          <a:ext cx="6898121" cy="4767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9276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0" name="Straight Connector 7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Isosceles Triangle 8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Isosceles Triangle 8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Isosceles Triangle 8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91" name="Rectangle 90">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Freeform: Shape 94">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97" name="Straight Connector 96">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101" name="Isosceles Triangle 100">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20C9A2BF-E85E-01D4-662C-C5E74A585489}"/>
              </a:ext>
            </a:extLst>
          </p:cNvPr>
          <p:cNvSpPr>
            <a:spLocks noGrp="1"/>
          </p:cNvSpPr>
          <p:nvPr>
            <p:ph type="title"/>
          </p:nvPr>
        </p:nvSpPr>
        <p:spPr>
          <a:xfrm>
            <a:off x="829734" y="854529"/>
            <a:ext cx="5799665" cy="5148943"/>
          </a:xfrm>
        </p:spPr>
        <p:txBody>
          <a:bodyPr vert="horz" lIns="91440" tIns="45720" rIns="91440" bIns="45720" rtlCol="0" anchor="ctr">
            <a:normAutofit/>
          </a:bodyPr>
          <a:lstStyle/>
          <a:p>
            <a:pPr algn="r"/>
            <a:r>
              <a:rPr lang="en-US" sz="6000"/>
              <a:t>Thank you</a:t>
            </a:r>
          </a:p>
        </p:txBody>
      </p:sp>
    </p:spTree>
    <p:extLst>
      <p:ext uri="{BB962C8B-B14F-4D97-AF65-F5344CB8AC3E}">
        <p14:creationId xmlns:p14="http://schemas.microsoft.com/office/powerpoint/2010/main" val="311877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08B-05B6-7CDD-22F7-7ECDE1FDEAF6}"/>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sz="3300"/>
              <a:t>Greenhouse Primary Functions</a:t>
            </a:r>
          </a:p>
        </p:txBody>
      </p:sp>
      <p:sp>
        <p:nvSpPr>
          <p:cNvPr id="6" name="TextBox 5">
            <a:extLst>
              <a:ext uri="{FF2B5EF4-FFF2-40B4-BE49-F238E27FC236}">
                <a16:creationId xmlns:a16="http://schemas.microsoft.com/office/drawing/2014/main" id="{07B402B4-1625-5686-AC3C-0A78C736A4A9}"/>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pPr>
            <a:r>
              <a:rPr lang="en-US" dirty="0">
                <a:solidFill>
                  <a:schemeClr val="tx1">
                    <a:lumMod val="75000"/>
                    <a:lumOff val="25000"/>
                  </a:schemeClr>
                </a:solidFill>
              </a:rPr>
              <a:t>Encourage Plant Growth Via:</a:t>
            </a:r>
          </a:p>
          <a:p>
            <a:pPr>
              <a:spcBef>
                <a:spcPts val="1000"/>
              </a:spcBef>
              <a:buClr>
                <a:schemeClr val="accent1"/>
              </a:buClr>
              <a:buSzPct val="80000"/>
              <a:buFont typeface="Wingdings 3" charset="2"/>
              <a:buChar char=""/>
            </a:pPr>
            <a:r>
              <a:rPr lang="en-US" dirty="0">
                <a:solidFill>
                  <a:schemeClr val="tx1">
                    <a:lumMod val="75000"/>
                    <a:lumOff val="25000"/>
                  </a:schemeClr>
                </a:solidFill>
              </a:rPr>
              <a:t> Temperature Control</a:t>
            </a:r>
          </a:p>
          <a:p>
            <a:pPr>
              <a:spcBef>
                <a:spcPts val="1000"/>
              </a:spcBef>
              <a:buClr>
                <a:schemeClr val="accent1"/>
              </a:buClr>
              <a:buSzPct val="80000"/>
              <a:buFont typeface="Wingdings 3" charset="2"/>
              <a:buChar char=""/>
            </a:pPr>
            <a:r>
              <a:rPr lang="en-US" dirty="0">
                <a:solidFill>
                  <a:schemeClr val="tx1">
                    <a:lumMod val="75000"/>
                    <a:lumOff val="25000"/>
                  </a:schemeClr>
                </a:solidFill>
              </a:rPr>
              <a:t> Moisture/Humidity Control</a:t>
            </a:r>
          </a:p>
          <a:p>
            <a:pPr>
              <a:spcBef>
                <a:spcPts val="1000"/>
              </a:spcBef>
              <a:buClr>
                <a:schemeClr val="accent1"/>
              </a:buClr>
              <a:buSzPct val="80000"/>
              <a:buFont typeface="Wingdings 3" charset="2"/>
              <a:buChar char=""/>
            </a:pPr>
            <a:r>
              <a:rPr lang="en-US" dirty="0">
                <a:solidFill>
                  <a:schemeClr val="tx1">
                    <a:lumMod val="75000"/>
                    <a:lumOff val="25000"/>
                  </a:schemeClr>
                </a:solidFill>
              </a:rPr>
              <a:t>Short-wave light transmission</a:t>
            </a:r>
            <a:br>
              <a:rPr lang="en-US" dirty="0">
                <a:solidFill>
                  <a:schemeClr val="tx1">
                    <a:lumMod val="75000"/>
                    <a:lumOff val="25000"/>
                  </a:schemeClr>
                </a:solidFill>
              </a:rPr>
            </a:br>
            <a:endParaRPr lang="en-US" dirty="0">
              <a:solidFill>
                <a:schemeClr val="tx1">
                  <a:lumMod val="75000"/>
                  <a:lumOff val="25000"/>
                </a:schemeClr>
              </a:solidFill>
            </a:endParaRPr>
          </a:p>
        </p:txBody>
      </p:sp>
      <p:pic>
        <p:nvPicPr>
          <p:cNvPr id="11" name="Picture 10" descr="A green house with a plant and sun&#10;&#10;AI-generated content may be incorrect.">
            <a:extLst>
              <a:ext uri="{FF2B5EF4-FFF2-40B4-BE49-F238E27FC236}">
                <a16:creationId xmlns:a16="http://schemas.microsoft.com/office/drawing/2014/main" id="{C82752B7-AF03-ACBD-1BB6-6B015A516E44}"/>
              </a:ext>
            </a:extLst>
          </p:cNvPr>
          <p:cNvPicPr>
            <a:picLocks noChangeAspect="1"/>
          </p:cNvPicPr>
          <p:nvPr/>
        </p:nvPicPr>
        <p:blipFill>
          <a:blip r:embed="rId3"/>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64134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9" name="Group 309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00" name="Straight Connector 309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0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3" name="Isosceles Triangle 310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7" name="Isosceles Triangle 310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8" name="Isosceles Triangle 310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110" name="Rectangle 310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2" name="Picture 20" descr="Greenhouse Ventilation 101: Why It's Essential and How to Improve Airf">
            <a:extLst>
              <a:ext uri="{FF2B5EF4-FFF2-40B4-BE49-F238E27FC236}">
                <a16:creationId xmlns:a16="http://schemas.microsoft.com/office/drawing/2014/main" id="{9090F0F7-3335-185E-582F-B12905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702" r="1" b="1"/>
          <a:stretch>
            <a:fillRect/>
          </a:stretch>
        </p:blipFill>
        <p:spPr bwMode="auto">
          <a:xfrm>
            <a:off x="568452" y="571500"/>
            <a:ext cx="1105509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6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ÅKERBÄR greenhouse, indoor/outdoor/white, 17 ¾&quot; - IKEA">
            <a:extLst>
              <a:ext uri="{FF2B5EF4-FFF2-40B4-BE49-F238E27FC236}">
                <a16:creationId xmlns:a16="http://schemas.microsoft.com/office/drawing/2014/main" id="{0E3DE937-EC5F-5243-2446-748B50DAC1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47"/>
          <a:stretch>
            <a:fillRect/>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ass Greenhouse Desktop Terrarium With Ceramic Base, Adjustable LED Light,  And Ventilation Holes, Perfect For Moss, Succulents, Small Indoor Plants,  And Home Office Decor (Tall Terrarium Moss">
            <a:extLst>
              <a:ext uri="{FF2B5EF4-FFF2-40B4-BE49-F238E27FC236}">
                <a16:creationId xmlns:a16="http://schemas.microsoft.com/office/drawing/2014/main" id="{BA6BFB5C-7C56-65A2-A1BD-0DED446B6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224" r="-3" b="3915"/>
          <a:stretch>
            <a:fillRect/>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miniature ikea greenhouse for my office desk - GeekOwl">
            <a:extLst>
              <a:ext uri="{FF2B5EF4-FFF2-40B4-BE49-F238E27FC236}">
                <a16:creationId xmlns:a16="http://schemas.microsoft.com/office/drawing/2014/main" id="{CFEE760B-4E8C-D3FB-6A60-2DC85F8FA2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 t="15837" r="-33" b="12303"/>
          <a:stretch>
            <a:fillRect/>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0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E9CBB-52A5-E6F8-AE08-23DC25BB6F3C}"/>
            </a:ext>
          </a:extLst>
        </p:cNvPr>
        <p:cNvGrpSpPr/>
        <p:nvPr/>
      </p:nvGrpSpPr>
      <p:grpSpPr>
        <a:xfrm>
          <a:off x="0" y="0"/>
          <a:ext cx="0" cy="0"/>
          <a:chOff x="0" y="0"/>
          <a:chExt cx="0" cy="0"/>
        </a:xfrm>
      </p:grpSpPr>
      <p:pic>
        <p:nvPicPr>
          <p:cNvPr id="4098" name="Picture 2" descr="ÅKERBÄR greenhouse, indoor/outdoor/white, 17 ¾&quot; - IKEA">
            <a:extLst>
              <a:ext uri="{FF2B5EF4-FFF2-40B4-BE49-F238E27FC236}">
                <a16:creationId xmlns:a16="http://schemas.microsoft.com/office/drawing/2014/main" id="{723775B1-D55D-2F14-8F4B-3C6CEF490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47"/>
          <a:stretch>
            <a:fillRect/>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ass Greenhouse Desktop Terrarium With Ceramic Base, Adjustable LED Light,  And Ventilation Holes, Perfect For Moss, Succulents, Small Indoor Plants,  And Home Office Decor (Tall Terrarium Moss">
            <a:extLst>
              <a:ext uri="{FF2B5EF4-FFF2-40B4-BE49-F238E27FC236}">
                <a16:creationId xmlns:a16="http://schemas.microsoft.com/office/drawing/2014/main" id="{356BF067-FDAD-B42C-EA8B-B413E303E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224" r="-3" b="3915"/>
          <a:stretch>
            <a:fillRect/>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miniature ikea greenhouse for my office desk - GeekOwl">
            <a:extLst>
              <a:ext uri="{FF2B5EF4-FFF2-40B4-BE49-F238E27FC236}">
                <a16:creationId xmlns:a16="http://schemas.microsoft.com/office/drawing/2014/main" id="{75447213-E158-5912-3C15-B3D3FE772A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 t="15837" r="-33" b="12303"/>
          <a:stretch>
            <a:fillRect/>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549B9F-4948-22AD-CD90-5E539764BECA}"/>
              </a:ext>
            </a:extLst>
          </p:cNvPr>
          <p:cNvSpPr txBox="1"/>
          <p:nvPr/>
        </p:nvSpPr>
        <p:spPr>
          <a:xfrm>
            <a:off x="5217459" y="0"/>
            <a:ext cx="2007912" cy="769441"/>
          </a:xfrm>
          <a:prstGeom prst="rect">
            <a:avLst/>
          </a:prstGeom>
          <a:noFill/>
        </p:spPr>
        <p:txBody>
          <a:bodyPr wrap="square" rtlCol="0">
            <a:spAutoFit/>
          </a:bodyPr>
          <a:lstStyle/>
          <a:p>
            <a:r>
              <a:rPr 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Front</a:t>
            </a:r>
          </a:p>
        </p:txBody>
      </p:sp>
      <p:sp>
        <p:nvSpPr>
          <p:cNvPr id="3" name="TextBox 2">
            <a:extLst>
              <a:ext uri="{FF2B5EF4-FFF2-40B4-BE49-F238E27FC236}">
                <a16:creationId xmlns:a16="http://schemas.microsoft.com/office/drawing/2014/main" id="{850BB115-3E4A-5049-1EAE-34BEDABDA089}"/>
              </a:ext>
            </a:extLst>
          </p:cNvPr>
          <p:cNvSpPr txBox="1"/>
          <p:nvPr/>
        </p:nvSpPr>
        <p:spPr>
          <a:xfrm>
            <a:off x="10820403" y="0"/>
            <a:ext cx="1680882"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Top</a:t>
            </a:r>
            <a:endParaRPr lang="en-US" sz="3600" b="1" dirty="0">
              <a:ln/>
              <a:solidFill>
                <a:srgbClr val="FF0000"/>
              </a:solidFill>
            </a:endParaRPr>
          </a:p>
        </p:txBody>
      </p:sp>
      <p:sp>
        <p:nvSpPr>
          <p:cNvPr id="4" name="TextBox 3">
            <a:extLst>
              <a:ext uri="{FF2B5EF4-FFF2-40B4-BE49-F238E27FC236}">
                <a16:creationId xmlns:a16="http://schemas.microsoft.com/office/drawing/2014/main" id="{1C6B39DD-7547-4B60-DBF2-B159FC0DB219}"/>
              </a:ext>
            </a:extLst>
          </p:cNvPr>
          <p:cNvSpPr txBox="1"/>
          <p:nvPr/>
        </p:nvSpPr>
        <p:spPr>
          <a:xfrm>
            <a:off x="10659039" y="3511296"/>
            <a:ext cx="1680882" cy="6463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Top</a:t>
            </a:r>
            <a:endParaRPr lang="en-US" sz="3600" b="1" dirty="0">
              <a:ln/>
              <a:solidFill>
                <a:srgbClr val="FF0000"/>
              </a:solidFill>
            </a:endParaRPr>
          </a:p>
        </p:txBody>
      </p:sp>
    </p:spTree>
    <p:extLst>
      <p:ext uri="{BB962C8B-B14F-4D97-AF65-F5344CB8AC3E}">
        <p14:creationId xmlns:p14="http://schemas.microsoft.com/office/powerpoint/2010/main" val="289928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D2709-4BD6-C528-92CF-C183E25E245C}"/>
            </a:ext>
          </a:extLst>
        </p:cNvPr>
        <p:cNvGrpSpPr/>
        <p:nvPr/>
      </p:nvGrpSpPr>
      <p:grpSpPr>
        <a:xfrm>
          <a:off x="0" y="0"/>
          <a:ext cx="0" cy="0"/>
          <a:chOff x="0" y="0"/>
          <a:chExt cx="0" cy="0"/>
        </a:xfrm>
      </p:grpSpPr>
      <p:pic>
        <p:nvPicPr>
          <p:cNvPr id="4098" name="Picture 2" descr="ÅKERBÄR greenhouse, indoor/outdoor/white, 17 ¾&quot; - IKEA">
            <a:extLst>
              <a:ext uri="{FF2B5EF4-FFF2-40B4-BE49-F238E27FC236}">
                <a16:creationId xmlns:a16="http://schemas.microsoft.com/office/drawing/2014/main" id="{58301205-BCBA-185E-CF40-3843D2834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47"/>
          <a:stretch>
            <a:fillRect/>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ass Greenhouse Desktop Terrarium With Ceramic Base, Adjustable LED Light,  And Ventilation Holes, Perfect For Moss, Succulents, Small Indoor Plants,  And Home Office Decor (Tall Terrarium Moss">
            <a:extLst>
              <a:ext uri="{FF2B5EF4-FFF2-40B4-BE49-F238E27FC236}">
                <a16:creationId xmlns:a16="http://schemas.microsoft.com/office/drawing/2014/main" id="{67432549-CCC2-7761-98D1-0C2EC7BC1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224" r="-3" b="3915"/>
          <a:stretch>
            <a:fillRect/>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miniature ikea greenhouse for my office desk - GeekOwl">
            <a:extLst>
              <a:ext uri="{FF2B5EF4-FFF2-40B4-BE49-F238E27FC236}">
                <a16:creationId xmlns:a16="http://schemas.microsoft.com/office/drawing/2014/main" id="{7766118D-5FFE-C81D-6091-D247AF74B4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 t="15837" r="-33" b="12303"/>
          <a:stretch>
            <a:fillRect/>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520434-AF13-FFB3-F292-3D9E33EEEFE4}"/>
              </a:ext>
            </a:extLst>
          </p:cNvPr>
          <p:cNvSpPr txBox="1"/>
          <p:nvPr/>
        </p:nvSpPr>
        <p:spPr>
          <a:xfrm>
            <a:off x="5217459" y="0"/>
            <a:ext cx="2007912" cy="1446550"/>
          </a:xfrm>
          <a:prstGeom prst="rect">
            <a:avLst/>
          </a:prstGeom>
          <a:noFill/>
        </p:spPr>
        <p:txBody>
          <a:bodyPr wrap="square" rtlCol="0">
            <a:spAutoFit/>
          </a:bodyPr>
          <a:lstStyle/>
          <a:p>
            <a:r>
              <a:rPr 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Front</a:t>
            </a:r>
          </a:p>
          <a:p>
            <a:r>
              <a:rPr 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Partial</a:t>
            </a:r>
          </a:p>
        </p:txBody>
      </p:sp>
      <p:sp>
        <p:nvSpPr>
          <p:cNvPr id="3" name="TextBox 2">
            <a:extLst>
              <a:ext uri="{FF2B5EF4-FFF2-40B4-BE49-F238E27FC236}">
                <a16:creationId xmlns:a16="http://schemas.microsoft.com/office/drawing/2014/main" id="{ADBC25C1-9131-D67F-3938-281EFA7CC17B}"/>
              </a:ext>
            </a:extLst>
          </p:cNvPr>
          <p:cNvSpPr txBox="1"/>
          <p:nvPr/>
        </p:nvSpPr>
        <p:spPr>
          <a:xfrm>
            <a:off x="10820403" y="0"/>
            <a:ext cx="1680882" cy="120032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Top</a:t>
            </a:r>
          </a:p>
          <a:p>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Full</a:t>
            </a:r>
            <a:endParaRPr lang="en-US" sz="3600" b="1" dirty="0">
              <a:ln/>
              <a:solidFill>
                <a:srgbClr val="FF0000"/>
              </a:solidFill>
            </a:endParaRPr>
          </a:p>
        </p:txBody>
      </p:sp>
      <p:sp>
        <p:nvSpPr>
          <p:cNvPr id="4" name="TextBox 3">
            <a:extLst>
              <a:ext uri="{FF2B5EF4-FFF2-40B4-BE49-F238E27FC236}">
                <a16:creationId xmlns:a16="http://schemas.microsoft.com/office/drawing/2014/main" id="{767B3C73-A856-BB2E-DFEB-E73D6A1B2BC8}"/>
              </a:ext>
            </a:extLst>
          </p:cNvPr>
          <p:cNvSpPr txBox="1"/>
          <p:nvPr/>
        </p:nvSpPr>
        <p:spPr>
          <a:xfrm>
            <a:off x="10659039" y="3511296"/>
            <a:ext cx="1680882" cy="120032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Top</a:t>
            </a:r>
          </a:p>
          <a:p>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Partial</a:t>
            </a:r>
            <a:endParaRPr lang="en-US" sz="3600" b="1" dirty="0">
              <a:ln/>
              <a:solidFill>
                <a:srgbClr val="FF0000"/>
              </a:solidFill>
            </a:endParaRPr>
          </a:p>
        </p:txBody>
      </p:sp>
    </p:spTree>
    <p:extLst>
      <p:ext uri="{BB962C8B-B14F-4D97-AF65-F5344CB8AC3E}">
        <p14:creationId xmlns:p14="http://schemas.microsoft.com/office/powerpoint/2010/main" val="73867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E8384-63FF-1BA4-2BAC-C700436C31B0}"/>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sz="3600"/>
              <a:t>Goal Statement</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A85DE22-CEDE-9D8A-4C21-BF42E82014E5}"/>
              </a:ext>
            </a:extLst>
          </p:cNvPr>
          <p:cNvSpPr>
            <a:spLocks noGrp="1"/>
          </p:cNvSpPr>
          <p:nvPr>
            <p:ph type="body" idx="1"/>
          </p:nvPr>
        </p:nvSpPr>
        <p:spPr>
          <a:xfrm>
            <a:off x="4978918" y="1109145"/>
            <a:ext cx="6341016" cy="4603900"/>
          </a:xfrm>
        </p:spPr>
        <p:txBody>
          <a:bodyPr vert="horz" lIns="91440" tIns="45720" rIns="91440" bIns="45720" rtlCol="0" anchor="ctr">
            <a:normAutofit/>
          </a:bodyPr>
          <a:lstStyle/>
          <a:p>
            <a:pPr algn="just"/>
            <a:r>
              <a:rPr lang="en-US" dirty="0"/>
              <a:t>Design and build a compact mechanism that opens and closes a desktop greenhouse whose sides are constrained by adjacent walls. The mechanism shall articulate the top and front panels to provide full, unobstructed plant access and offer stable, adjustable hold-positions along the motion path for customizable ventilation.</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5097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9" name="Rectangle 5148">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1" name="Group 5150">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52" name="Straight Connector 5151">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53"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4"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5" name="Isosceles Triangle 5154">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6"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7"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8"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9" name="Isosceles Triangle 5158">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60" name="Isosceles Triangle 5159">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5162" name="Rectangle 5161">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742B078-88EF-E58B-A14A-0F70A46869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3"/>
          <a:stretch>
            <a:fillRect/>
          </a:stretch>
        </p:blipFill>
        <p:spPr bwMode="auto">
          <a:xfrm>
            <a:off x="6350248" y="1991599"/>
            <a:ext cx="4650004" cy="2877225"/>
          </a:xfrm>
          <a:prstGeom prst="rect">
            <a:avLst/>
          </a:prstGeom>
          <a:noFill/>
          <a:extLst>
            <a:ext uri="{909E8E84-426E-40DD-AFC4-6F175D3DCCD1}">
              <a14:hiddenFill xmlns:a14="http://schemas.microsoft.com/office/drawing/2010/main">
                <a:solidFill>
                  <a:srgbClr val="FFFFFF"/>
                </a:solidFill>
              </a14:hiddenFill>
            </a:ext>
          </a:extLst>
        </p:spPr>
      </p:pic>
      <p:cxnSp>
        <p:nvCxnSpPr>
          <p:cNvPr id="5164" name="Straight Connector 5163">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009D13E0-94C2-8B46-FEDE-4B09E1DE98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1448" y="1991599"/>
            <a:ext cx="4650004" cy="290625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BA0E550-4854-4A05-54E6-4D2DBA913D93}"/>
              </a:ext>
            </a:extLst>
          </p:cNvPr>
          <p:cNvCxnSpPr>
            <a:cxnSpLocks/>
          </p:cNvCxnSpPr>
          <p:nvPr/>
        </p:nvCxnSpPr>
        <p:spPr>
          <a:xfrm>
            <a:off x="7131172" y="2262187"/>
            <a:ext cx="31101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41191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1123</TotalTime>
  <Words>1476</Words>
  <Application>Microsoft Macintosh PowerPoint</Application>
  <PresentationFormat>Widescreen</PresentationFormat>
  <Paragraphs>143</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Trebuchet MS</vt:lpstr>
      <vt:lpstr>Wingdings 3</vt:lpstr>
      <vt:lpstr>Facet</vt:lpstr>
      <vt:lpstr>Desktop Greenhouse Innovation</vt:lpstr>
      <vt:lpstr>How do we scale down greenhouse technology from large scale operations to the desktop size? </vt:lpstr>
      <vt:lpstr>Greenhouse Primary Functions</vt:lpstr>
      <vt:lpstr>PowerPoint Presentation</vt:lpstr>
      <vt:lpstr>PowerPoint Presentation</vt:lpstr>
      <vt:lpstr>PowerPoint Presentation</vt:lpstr>
      <vt:lpstr>PowerPoint Presentation</vt:lpstr>
      <vt:lpstr>Goal Statement</vt:lpstr>
      <vt:lpstr>PowerPoint Presentation</vt:lpstr>
      <vt:lpstr>Project Specifications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Peyton Lettau</dc:creator>
  <cp:lastModifiedBy>Peyton Lettau</cp:lastModifiedBy>
  <cp:revision>53</cp:revision>
  <dcterms:created xsi:type="dcterms:W3CDTF">2025-10-21T14:38:09Z</dcterms:created>
  <dcterms:modified xsi:type="dcterms:W3CDTF">2025-10-23T13:10:57Z</dcterms:modified>
</cp:coreProperties>
</file>